
<file path=[Content_Types].xml><?xml version="1.0" encoding="utf-8"?>
<Types xmlns="http://schemas.openxmlformats.org/package/2006/content-types">
  <Override PartName="/ppt/slideLayouts/slideLayout8.xml" ContentType="application/vnd.openxmlformats-officedocument.presentationml.slideLayout+xml"/>
  <Override PartName="/ppt/slides/slide2.xml" ContentType="application/vnd.openxmlformats-officedocument.presentationml.slide+xml"/>
  <Override PartName="/ppt/media/audio3.bin" ContentType="audio/unknown"/>
  <Override PartName="/docProps/app.xml" ContentType="application/vnd.openxmlformats-officedocument.extended-properties+xml"/>
  <Override PartName="/ppt/media/audio5.bin" ContentType="audio/unknown"/>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ags/tag3.xml" ContentType="application/vnd.openxmlformats-officedocument.presentationml.tags+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media/audio7.bin" ContentType="audio/unknown"/>
  <Override PartName="/ppt/tags/tag4.xml" ContentType="application/vnd.openxmlformats-officedocument.presentationml.tags+xml"/>
  <Override PartName="/ppt/media/audio2.bin" ContentType="audio/unknown"/>
  <Override PartName="/ppt/tags/tag9.xml" ContentType="application/vnd.openxmlformats-officedocument.presentationml.tags+xml"/>
  <Override PartName="/ppt/media/audio1.bin" ContentType="audio/unknown"/>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media/audio4.bin" ContentType="audio/unknown"/>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tags/tag7.xml" ContentType="application/vnd.openxmlformats-officedocument.presentationml.tags+xml"/>
  <Override PartName="/ppt/tags/tag5.xml" ContentType="application/vnd.openxmlformats-officedocument.presentationml.tags+xml"/>
  <Override PartName="/ppt/slideLayouts/slideLayout11.xml" ContentType="application/vnd.openxmlformats-officedocument.presentationml.slideLayout+xml"/>
  <Override PartName="/docProps/core.xml" ContentType="application/vnd.openxmlformats-package.core-properties+xml"/>
  <Override PartName="/ppt/media/audio8.bin" ContentType="audio/unknown"/>
  <Override PartName="/ppt/slides/slide8.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tags/tag8.xml" ContentType="application/vnd.openxmlformats-officedocument.presentationml.tags+xml"/>
  <Override PartName="/ppt/slides/slide9.xml" ContentType="application/vnd.openxmlformats-officedocument.presentationml.slide+xml"/>
  <Override PartName="/ppt/tags/tag1.xml" ContentType="application/vnd.openxmlformats-officedocument.presentationml.tags+xml"/>
  <Override PartName="/ppt/media/audio6.bin" ContentType="audio/unknown"/>
  <Override PartName="/ppt/slides/slide6.xml" ContentType="application/vnd.openxmlformats-officedocument.presentationml.slide+xml"/>
  <Override PartName="/ppt/tags/tag6.xml" ContentType="application/vnd.openxmlformats-officedocument.presentationml.tags+xml"/>
  <Override PartName="/ppt/tags/tag2.xml" ContentType="application/vnd.openxmlformats-officedocument.presentationml.tag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sldIdLst>
    <p:sldId id="260" r:id="rId2"/>
    <p:sldId id="261" r:id="rId3"/>
    <p:sldId id="257" r:id="rId4"/>
    <p:sldId id="262" r:id="rId5"/>
    <p:sldId id="258" r:id="rId6"/>
    <p:sldId id="259" r:id="rId7"/>
    <p:sldId id="263" r:id="rId8"/>
    <p:sldId id="264" r:id="rId9"/>
    <p:sldId id="256" r:id="rId10"/>
  </p:sldIdLst>
  <p:sldSz cx="9144000" cy="6858000" type="screen4x3"/>
  <p:notesSz cx="6856413" cy="9750425"/>
  <p:defaultTextStyle>
    <a:defPPr>
      <a:defRPr lang="en-US"/>
    </a:defPPr>
    <a:lvl1pPr algn="l" rtl="0" eaLnBrk="0" fontAlgn="base" hangingPunct="0">
      <a:spcBef>
        <a:spcPct val="0"/>
      </a:spcBef>
      <a:spcAft>
        <a:spcPct val="0"/>
      </a:spcAft>
      <a:defRPr sz="2400" kern="1200">
        <a:solidFill>
          <a:schemeClr val="tx1"/>
        </a:solidFill>
        <a:latin typeface="Times New Roman" pitchFamily="-111"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11"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11"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11"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11" charset="0"/>
        <a:ea typeface="+mn-ea"/>
        <a:cs typeface="+mn-cs"/>
      </a:defRPr>
    </a:lvl5pPr>
    <a:lvl6pPr marL="2286000" algn="l" defTabSz="457200" rtl="0" eaLnBrk="1" latinLnBrk="0" hangingPunct="1">
      <a:defRPr sz="2400" kern="1200">
        <a:solidFill>
          <a:schemeClr val="tx1"/>
        </a:solidFill>
        <a:latin typeface="Times New Roman" pitchFamily="-111" charset="0"/>
        <a:ea typeface="+mn-ea"/>
        <a:cs typeface="+mn-cs"/>
      </a:defRPr>
    </a:lvl6pPr>
    <a:lvl7pPr marL="2743200" algn="l" defTabSz="457200" rtl="0" eaLnBrk="1" latinLnBrk="0" hangingPunct="1">
      <a:defRPr sz="2400" kern="1200">
        <a:solidFill>
          <a:schemeClr val="tx1"/>
        </a:solidFill>
        <a:latin typeface="Times New Roman" pitchFamily="-111" charset="0"/>
        <a:ea typeface="+mn-ea"/>
        <a:cs typeface="+mn-cs"/>
      </a:defRPr>
    </a:lvl7pPr>
    <a:lvl8pPr marL="3200400" algn="l" defTabSz="457200" rtl="0" eaLnBrk="1" latinLnBrk="0" hangingPunct="1">
      <a:defRPr sz="2400" kern="1200">
        <a:solidFill>
          <a:schemeClr val="tx1"/>
        </a:solidFill>
        <a:latin typeface="Times New Roman" pitchFamily="-111" charset="0"/>
        <a:ea typeface="+mn-ea"/>
        <a:cs typeface="+mn-cs"/>
      </a:defRPr>
    </a:lvl8pPr>
    <a:lvl9pPr marL="3657600" algn="l" defTabSz="457200" rtl="0" eaLnBrk="1" latinLnBrk="0" hangingPunct="1">
      <a:defRPr sz="2400" kern="1200">
        <a:solidFill>
          <a:schemeClr val="tx1"/>
        </a:solidFill>
        <a:latin typeface="Times New Roman" pitchFamily="-11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 Target="slides/slide3.xml"/><Relationship Id="rId7" Type="http://schemas.openxmlformats.org/officeDocument/2006/relationships/slide" Target="slides/slide6.xml"/><Relationship Id="rId11" Type="http://schemas.openxmlformats.org/officeDocument/2006/relationships/printerSettings" Target="printerSettings/printerSettings1.bin"/><Relationship Id="rId1" Type="http://schemas.openxmlformats.org/officeDocument/2006/relationships/slideMaster" Target="slideMasters/slideMaster1.xml"/><Relationship Id="rId6" Type="http://schemas.openxmlformats.org/officeDocument/2006/relationships/slide" Target="slides/slide5.xml"/><Relationship Id="rId8" Type="http://schemas.openxmlformats.org/officeDocument/2006/relationships/slide" Target="slides/slide7.xml"/><Relationship Id="rId13" Type="http://schemas.openxmlformats.org/officeDocument/2006/relationships/viewProps" Target="viewProps.xml"/><Relationship Id="rId10" Type="http://schemas.openxmlformats.org/officeDocument/2006/relationships/slide" Target="slides/slide9.xml"/><Relationship Id="rId5" Type="http://schemas.openxmlformats.org/officeDocument/2006/relationships/slide" Target="slides/slide4.xml"/><Relationship Id="rId15" Type="http://schemas.openxmlformats.org/officeDocument/2006/relationships/tableStyles" Target="tableStyles.xml"/><Relationship Id="rId12" Type="http://schemas.openxmlformats.org/officeDocument/2006/relationships/presProps" Target="presProps.xml"/><Relationship Id="rId2" Type="http://schemas.openxmlformats.org/officeDocument/2006/relationships/slide" Target="slides/slide1.xml"/><Relationship Id="rId9" Type="http://schemas.openxmlformats.org/officeDocument/2006/relationships/slide" Target="slides/slide8.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9493D61-7E94-E14D-82D2-1350D5BC8F8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2C02D51-7673-794D-A652-E3589EF4EE5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0E4F2A0-C178-634C-92F5-C3D0215CBE9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076D90A-7AB0-EE4A-B263-A0EDAB768FB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5EDB0C3-F788-AC42-BA57-A9122F071303}"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7CBBFCD-FC90-8D40-9986-3329549DDE8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19AE6A99-82D8-334D-A412-155E59C207F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55381858-C209-2E42-9CCD-ACC8B0E57B5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44BADC77-2F16-394D-B1A3-2D85A4AF2E9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49095BA-D3D5-1141-B343-8B187C4A264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F620486-BE72-7847-9564-43EA44E472E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50CC10B-F143-A645-8F8D-A81B40E8F5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11" charset="0"/>
        </a:defRPr>
      </a:lvl2pPr>
      <a:lvl3pPr algn="ctr" rtl="0" eaLnBrk="0" fontAlgn="base" hangingPunct="0">
        <a:spcBef>
          <a:spcPct val="0"/>
        </a:spcBef>
        <a:spcAft>
          <a:spcPct val="0"/>
        </a:spcAft>
        <a:defRPr sz="4400">
          <a:solidFill>
            <a:schemeClr val="tx2"/>
          </a:solidFill>
          <a:latin typeface="Times New Roman" pitchFamily="-111" charset="0"/>
        </a:defRPr>
      </a:lvl3pPr>
      <a:lvl4pPr algn="ctr" rtl="0" eaLnBrk="0" fontAlgn="base" hangingPunct="0">
        <a:spcBef>
          <a:spcPct val="0"/>
        </a:spcBef>
        <a:spcAft>
          <a:spcPct val="0"/>
        </a:spcAft>
        <a:defRPr sz="4400">
          <a:solidFill>
            <a:schemeClr val="tx2"/>
          </a:solidFill>
          <a:latin typeface="Times New Roman" pitchFamily="-111" charset="0"/>
        </a:defRPr>
      </a:lvl4pPr>
      <a:lvl5pPr algn="ctr" rtl="0" eaLnBrk="0" fontAlgn="base" hangingPunct="0">
        <a:spcBef>
          <a:spcPct val="0"/>
        </a:spcBef>
        <a:spcAft>
          <a:spcPct val="0"/>
        </a:spcAft>
        <a:defRPr sz="4400">
          <a:solidFill>
            <a:schemeClr val="tx2"/>
          </a:solidFill>
          <a:latin typeface="Times New Roman" pitchFamily="-111" charset="0"/>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5" Type="http://schemas.openxmlformats.org/officeDocument/2006/relationships/image" Target="../media/image1.jpeg"/><Relationship Id="rId7" Type="http://schemas.openxmlformats.org/officeDocument/2006/relationships/image" Target="../media/image3.png"/><Relationship Id="rId1" Type="http://schemas.openxmlformats.org/officeDocument/2006/relationships/tags" Target="../tags/tag1.xml"/><Relationship Id="rId2" Type="http://schemas.openxmlformats.org/officeDocument/2006/relationships/audio" Target="../media/audio1.bin"/><Relationship Id="rId3" Type="http://schemas.openxmlformats.org/officeDocument/2006/relationships/video" Target="file://localhost/C/%5CDocuments%20and%20Settings%5CViv%20Grigg%5CMy%20Documents%5CMy%20Videos%5Ccashflow0001.wmv" TargetMode="External"/><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2.xml"/><Relationship Id="rId2" Type="http://schemas.openxmlformats.org/officeDocument/2006/relationships/audio" Target="../media/audio2.bin"/><Relationship Id="rId3" Type="http://schemas.openxmlformats.org/officeDocument/2006/relationships/slideLayout" Target="../slideLayouts/slideLayout4.xml"/><Relationship Id="rId5" Type="http://schemas.openxmlformats.org/officeDocument/2006/relationships/image" Target="../media/image4.jpeg"/></Relationships>
</file>

<file path=ppt/slides/_rels/slide3.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3.xml"/><Relationship Id="rId2" Type="http://schemas.openxmlformats.org/officeDocument/2006/relationships/audio" Target="../media/audio3.bin"/><Relationship Id="rId3"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4.xml"/><Relationship Id="rId2" Type="http://schemas.openxmlformats.org/officeDocument/2006/relationships/audio" Target="../media/audio4.bin"/><Relationship Id="rId3"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5.xml"/><Relationship Id="rId2" Type="http://schemas.openxmlformats.org/officeDocument/2006/relationships/audio" Target="../media/audio5.bin"/><Relationship Id="rId3"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slideLayout" Target="../slideLayouts/slideLayout4.xml"/><Relationship Id="rId1" Type="http://schemas.openxmlformats.org/officeDocument/2006/relationships/tags" Target="../tags/tag6.xml"/><Relationship Id="rId2" Type="http://schemas.openxmlformats.org/officeDocument/2006/relationships/audio" Target="../media/audio6.bin"/><Relationship Id="rId3" Type="http://schemas.openxmlformats.org/officeDocument/2006/relationships/video" Target="file://localhost/C/%5CDocuments%20and%20Settings%5CViv%20Grigg%5CMy%20Documents%5CMy%20Videos%5Ccashflow0001.wmv" TargetMode="External"/><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7.xml"/><Relationship Id="rId2" Type="http://schemas.openxmlformats.org/officeDocument/2006/relationships/audio" Target="../media/audio7.bin"/><Relationship Id="rId3"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8.xml"/><Relationship Id="rId2" Type="http://schemas.openxmlformats.org/officeDocument/2006/relationships/audio" Target="../media/audio7.bin"/><Relationship Id="rId3"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tags" Target="../tags/tag9.xml"/><Relationship Id="rId2" Type="http://schemas.openxmlformats.org/officeDocument/2006/relationships/audio" Target="../media/audio8.bin"/><Relationship Id="rId3"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Rectangle 4"/>
          <p:cNvSpPr>
            <a:spLocks noGrp="1" noChangeArrowheads="1"/>
          </p:cNvSpPr>
          <p:nvPr>
            <p:ph type="ctrTitle"/>
          </p:nvPr>
        </p:nvSpPr>
        <p:spPr/>
        <p:txBody>
          <a:bodyPr/>
          <a:lstStyle/>
          <a:p>
            <a:r>
              <a:rPr lang="en-US"/>
              <a:t>Cash Flows in a Holistic Urban Poor Church Plant</a:t>
            </a:r>
          </a:p>
        </p:txBody>
      </p:sp>
      <p:sp>
        <p:nvSpPr>
          <p:cNvPr id="7173" name="Rectangle 5"/>
          <p:cNvSpPr>
            <a:spLocks noGrp="1" noChangeArrowheads="1"/>
          </p:cNvSpPr>
          <p:nvPr>
            <p:ph type="subTitle" idx="1"/>
          </p:nvPr>
        </p:nvSpPr>
        <p:spPr>
          <a:xfrm>
            <a:off x="4716463" y="3886200"/>
            <a:ext cx="3055937" cy="1752600"/>
          </a:xfrm>
        </p:spPr>
        <p:txBody>
          <a:bodyPr/>
          <a:lstStyle/>
          <a:p>
            <a:pPr algn="r"/>
            <a:r>
              <a:rPr lang="en-US" sz="2400">
                <a:ea typeface="Times New Roman" pitchFamily="-111" charset="0"/>
                <a:cs typeface="Times New Roman" pitchFamily="-111" charset="0"/>
              </a:rPr>
              <a:t>©</a:t>
            </a:r>
            <a:r>
              <a:rPr lang="en-US" sz="2400"/>
              <a:t>Viv Grigg, July 2003</a:t>
            </a:r>
          </a:p>
        </p:txBody>
      </p:sp>
      <p:pic>
        <p:nvPicPr>
          <p:cNvPr id="7175" name="Picture 7" descr="VIVHOUSE"/>
          <p:cNvPicPr>
            <a:picLocks noChangeAspect="1" noChangeArrowheads="1"/>
          </p:cNvPicPr>
          <p:nvPr/>
        </p:nvPicPr>
        <p:blipFill>
          <a:blip r:embed="rId5"/>
          <a:srcRect/>
          <a:stretch>
            <a:fillRect/>
          </a:stretch>
        </p:blipFill>
        <p:spPr bwMode="auto">
          <a:xfrm>
            <a:off x="0" y="3676650"/>
            <a:ext cx="4479925" cy="3181350"/>
          </a:xfrm>
          <a:prstGeom prst="rect">
            <a:avLst/>
          </a:prstGeom>
          <a:noFill/>
        </p:spPr>
      </p:pic>
      <p:pic>
        <p:nvPicPr>
          <p:cNvPr id="7177" name="Picture 9">
            <a:hlinkClick r:id="" action="ppaction://media"/>
          </p:cNvPr>
          <p:cNvPicPr>
            <a:picLocks noRot="1" noChangeAspect="1" noChangeArrowheads="1"/>
          </p:cNvPicPr>
          <p:nvPr>
            <a:wavAudioFile r:embed="rId2" name="~PP579.WAV"/>
          </p:nvPr>
        </p:nvPicPr>
        <p:blipFill>
          <a:blip r:embed="rId6"/>
          <a:srcRect/>
          <a:stretch>
            <a:fillRect/>
          </a:stretch>
        </p:blipFill>
        <p:spPr bwMode="auto">
          <a:xfrm>
            <a:off x="8632825" y="6346825"/>
            <a:ext cx="304800" cy="304800"/>
          </a:xfrm>
          <a:prstGeom prst="rect">
            <a:avLst/>
          </a:prstGeom>
          <a:noFill/>
        </p:spPr>
      </p:pic>
      <p:pic>
        <p:nvPicPr>
          <p:cNvPr id="7178" name="Picture 10">
            <a:hlinkClick r:id="" action="ppaction://media"/>
          </p:cNvPr>
          <p:cNvPicPr/>
          <p:nvPr>
            <a:videoFile r:link="rId3"/>
          </p:nvPr>
        </p:nvPicPr>
        <p:blipFill>
          <a:blip r:embed="rId7"/>
          <a:srcRect/>
          <a:stretch>
            <a:fillRect/>
          </a:stretch>
        </p:blipFill>
        <p:spPr bwMode="auto">
          <a:xfrm>
            <a:off x="5795963" y="4437063"/>
            <a:ext cx="2286000" cy="1714500"/>
          </a:xfrm>
          <a:prstGeom prst="rect">
            <a:avLst/>
          </a:prstGeom>
          <a:noFill/>
        </p:spPr>
      </p:pic>
    </p:spTree>
    <p:custDataLst>
      <p:tags r:id="rId1"/>
    </p:custDataLst>
  </p:cSld>
  <p:clrMapOvr>
    <a:masterClrMapping/>
  </p:clrMapOvr>
  <p:transition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77"/>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diamond(in)">
                                      <p:cBhvr>
                                        <p:cTn id="11" dur="2000"/>
                                        <p:tgtEl>
                                          <p:spTgt spid="7172"/>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mph" presetSubtype="2" fill="hold" nodeType="clickEffect">
                                  <p:stCondLst>
                                    <p:cond delay="0"/>
                                  </p:stCondLst>
                                  <p:childTnLst>
                                    <p:animClr clrSpc="rgb" dir="cw">
                                      <p:cBhvr>
                                        <p:cTn id="15" dur="2000" fill="hold"/>
                                        <p:tgtEl>
                                          <p:spTgt spid="7172"/>
                                        </p:tgtEl>
                                        <p:attrNameLst>
                                          <p:attrName>stroke.color</p:attrName>
                                        </p:attrNameLst>
                                      </p:cBhvr>
                                      <p:to>
                                        <a:schemeClr val="accent2"/>
                                      </p:to>
                                    </p:animClr>
                                    <p:set>
                                      <p:cBhvr>
                                        <p:cTn id="16" dur="2000" fill="hold"/>
                                        <p:tgtEl>
                                          <p:spTgt spid="7172"/>
                                        </p:tgtEl>
                                        <p:attrNameLst>
                                          <p:attrName>stroke.on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173">
                                            <p:txEl>
                                              <p:pRg st="0" end="0"/>
                                            </p:txEl>
                                          </p:spTgt>
                                        </p:tgtEl>
                                        <p:attrNameLst>
                                          <p:attrName>style.visibility</p:attrName>
                                        </p:attrNameLst>
                                      </p:cBhvr>
                                      <p:to>
                                        <p:strVal val="visible"/>
                                      </p:to>
                                    </p:set>
                                    <p:anim calcmode="lin" valueType="num">
                                      <p:cBhvr>
                                        <p:cTn id="21" dur="500" fill="hold"/>
                                        <p:tgtEl>
                                          <p:spTgt spid="717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17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717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17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17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175"/>
                                        </p:tgtEl>
                                        <p:attrNameLst>
                                          <p:attrName>style.visibility</p:attrName>
                                        </p:attrNameLst>
                                      </p:cBhvr>
                                      <p:to>
                                        <p:strVal val="visible"/>
                                      </p:to>
                                    </p:set>
                                    <p:animEffect transition="in" filter="blinds(horizontal)">
                                      <p:cBhvr>
                                        <p:cTn id="30" dur="500"/>
                                        <p:tgtEl>
                                          <p:spTgt spid="7175"/>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00620" fill="hold"/>
                                        <p:tgtEl>
                                          <p:spTgt spid="71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4" fill="hold" display="0">
                  <p:stCondLst>
                    <p:cond delay="indefinite"/>
                  </p:stCondLst>
                  <p:endCondLst>
                    <p:cond evt="onPrev" delay="0">
                      <p:tgtEl>
                        <p:sldTgt/>
                      </p:tgtEl>
                    </p:cond>
                    <p:cond evt="onStopAudio" delay="0">
                      <p:tgtEl>
                        <p:sldTgt/>
                      </p:tgtEl>
                    </p:cond>
                  </p:endCondLst>
                </p:cTn>
                <p:tgtEl>
                  <p:spTgt spid="7177"/>
                </p:tgtEl>
              </p:cMediaNode>
            </p:audio>
            <p:seq concurrent="1" nextAc="seek">
              <p:cTn id="35" restart="whenNotActive" fill="hold" evtFilter="cancelBubble" nodeType="interactiveSeq">
                <p:stCondLst>
                  <p:cond evt="onClick" delay="0">
                    <p:tgtEl>
                      <p:spTgt spid="7178"/>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7178"/>
                                        </p:tgtEl>
                                      </p:cBhvr>
                                    </p:cmd>
                                  </p:childTnLst>
                                </p:cTn>
                              </p:par>
                            </p:childTnLst>
                          </p:cTn>
                        </p:par>
                      </p:childTnLst>
                    </p:cTn>
                  </p:par>
                </p:childTnLst>
              </p:cTn>
              <p:nextCondLst>
                <p:cond evt="onClick" delay="0">
                  <p:tgtEl>
                    <p:spTgt spid="7178"/>
                  </p:tgtEl>
                </p:cond>
              </p:nextCondLst>
            </p:seq>
            <p:video>
              <p:cMediaNode>
                <p:cTn id="40" fill="hold" display="0">
                  <p:stCondLst>
                    <p:cond delay="indefinite"/>
                  </p:stCondLst>
                  <p:endCondLst>
                    <p:cond evt="onNext" delay="0">
                      <p:tgtEl>
                        <p:sldTgt/>
                      </p:tgtEl>
                    </p:cond>
                    <p:cond evt="onPrev" delay="0">
                      <p:tgtEl>
                        <p:sldTgt/>
                      </p:tgtEl>
                    </p:cond>
                  </p:endCondLst>
                </p:cTn>
                <p:tgtEl>
                  <p:spTgt spid="7178"/>
                </p:tgtEl>
              </p:cMediaNode>
            </p:video>
          </p:childTnLst>
        </p:cTn>
      </p:par>
    </p:tnLst>
    <p:bldLst>
      <p:bldP spid="7172" grpId="0"/>
      <p:bldP spid="717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Oval 3"/>
          <p:cNvSpPr>
            <a:spLocks noChangeArrowheads="1"/>
          </p:cNvSpPr>
          <p:nvPr/>
        </p:nvSpPr>
        <p:spPr bwMode="auto">
          <a:xfrm>
            <a:off x="395288" y="1773238"/>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9262" name="Oval 46"/>
          <p:cNvSpPr>
            <a:spLocks noChangeArrowheads="1"/>
          </p:cNvSpPr>
          <p:nvPr/>
        </p:nvSpPr>
        <p:spPr bwMode="auto">
          <a:xfrm>
            <a:off x="2438400" y="1905000"/>
            <a:ext cx="5446713" cy="26035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endParaRPr lang="en-GB" sz="1400"/>
          </a:p>
        </p:txBody>
      </p:sp>
      <p:sp>
        <p:nvSpPr>
          <p:cNvPr id="9221" name="Rectangle 5"/>
          <p:cNvSpPr>
            <a:spLocks noGrp="1" noChangeArrowheads="1"/>
          </p:cNvSpPr>
          <p:nvPr>
            <p:ph type="title"/>
          </p:nvPr>
        </p:nvSpPr>
        <p:spPr>
          <a:xfrm>
            <a:off x="179388" y="260350"/>
            <a:ext cx="5256212" cy="792163"/>
          </a:xfrm>
        </p:spPr>
        <p:txBody>
          <a:bodyPr/>
          <a:lstStyle/>
          <a:p>
            <a:r>
              <a:rPr lang="en-US" sz="2400"/>
              <a:t>1.  Progressions in a Holistic Urban Poor Church Plant</a:t>
            </a:r>
            <a:endParaRPr lang="en-US" sz="3200"/>
          </a:p>
        </p:txBody>
      </p:sp>
      <p:sp>
        <p:nvSpPr>
          <p:cNvPr id="9222" name="Rectangle 6"/>
          <p:cNvSpPr>
            <a:spLocks noGrp="1" noChangeArrowheads="1"/>
          </p:cNvSpPr>
          <p:nvPr>
            <p:ph type="body" sz="half" idx="1"/>
          </p:nvPr>
        </p:nvSpPr>
        <p:spPr>
          <a:xfrm>
            <a:off x="2555875" y="2708275"/>
            <a:ext cx="1295400" cy="609600"/>
          </a:xfrm>
          <a:ln>
            <a:solidFill>
              <a:schemeClr val="tx1"/>
            </a:solidFill>
          </a:ln>
        </p:spPr>
        <p:txBody>
          <a:bodyPr/>
          <a:lstStyle/>
          <a:p>
            <a:pPr>
              <a:lnSpc>
                <a:spcPct val="80000"/>
              </a:lnSpc>
              <a:buFontTx/>
              <a:buNone/>
            </a:pPr>
            <a:r>
              <a:rPr lang="en-US"/>
              <a:t>Church</a:t>
            </a:r>
          </a:p>
        </p:txBody>
      </p:sp>
      <p:sp>
        <p:nvSpPr>
          <p:cNvPr id="9223" name="Rectangle 7"/>
          <p:cNvSpPr>
            <a:spLocks noGrp="1" noChangeArrowheads="1"/>
          </p:cNvSpPr>
          <p:nvPr>
            <p:ph type="body" sz="half" idx="2"/>
          </p:nvPr>
        </p:nvSpPr>
        <p:spPr>
          <a:xfrm>
            <a:off x="395288" y="2276475"/>
            <a:ext cx="1512887" cy="360363"/>
          </a:xfrm>
          <a:ln>
            <a:solidFill>
              <a:schemeClr val="tx1"/>
            </a:solidFill>
          </a:ln>
        </p:spPr>
        <p:txBody>
          <a:bodyPr/>
          <a:lstStyle/>
          <a:p>
            <a:pPr>
              <a:lnSpc>
                <a:spcPct val="80000"/>
              </a:lnSpc>
              <a:buFontTx/>
              <a:buNone/>
            </a:pPr>
            <a:r>
              <a:rPr lang="en-US" sz="1000"/>
              <a:t>Churchplanting</a:t>
            </a:r>
            <a:r>
              <a:rPr lang="en-US" sz="1200"/>
              <a:t> </a:t>
            </a:r>
            <a:r>
              <a:rPr lang="en-US" sz="1000"/>
              <a:t>Team</a:t>
            </a:r>
            <a:endParaRPr lang="en-US" sz="1600"/>
          </a:p>
        </p:txBody>
      </p:sp>
      <p:sp>
        <p:nvSpPr>
          <p:cNvPr id="9228" name="Line 12"/>
          <p:cNvSpPr>
            <a:spLocks noChangeShapeType="1"/>
          </p:cNvSpPr>
          <p:nvPr/>
        </p:nvSpPr>
        <p:spPr bwMode="auto">
          <a:xfrm>
            <a:off x="1692275" y="2636838"/>
            <a:ext cx="850900" cy="347662"/>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232" name="Text Box 16"/>
          <p:cNvSpPr txBox="1">
            <a:spLocks noChangeArrowheads="1"/>
          </p:cNvSpPr>
          <p:nvPr/>
        </p:nvSpPr>
        <p:spPr bwMode="auto">
          <a:xfrm>
            <a:off x="3276600" y="3357563"/>
            <a:ext cx="1150938" cy="314325"/>
          </a:xfrm>
          <a:prstGeom prst="rect">
            <a:avLst/>
          </a:prstGeom>
          <a:noFill/>
          <a:ln w="9525">
            <a:solidFill>
              <a:schemeClr val="tx1"/>
            </a:solidFill>
            <a:miter lim="800000"/>
            <a:headEnd/>
            <a:tailEnd/>
          </a:ln>
          <a:effectLst/>
        </p:spPr>
        <p:txBody>
          <a:bodyPr>
            <a:prstTxWarp prst="textNoShape">
              <a:avLst/>
            </a:prstTxWarp>
            <a:spAutoFit/>
          </a:bodyPr>
          <a:lstStyle/>
          <a:p>
            <a:r>
              <a:rPr lang="en-US" sz="1400"/>
              <a:t>Discipleship</a:t>
            </a:r>
          </a:p>
        </p:txBody>
      </p:sp>
      <p:sp>
        <p:nvSpPr>
          <p:cNvPr id="9235" name="Text Box 19"/>
          <p:cNvSpPr txBox="1">
            <a:spLocks noChangeArrowheads="1"/>
          </p:cNvSpPr>
          <p:nvPr/>
        </p:nvSpPr>
        <p:spPr bwMode="auto">
          <a:xfrm>
            <a:off x="5003800" y="2205038"/>
            <a:ext cx="1190625" cy="284162"/>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Church building</a:t>
            </a:r>
          </a:p>
        </p:txBody>
      </p:sp>
      <p:sp>
        <p:nvSpPr>
          <p:cNvPr id="9237" name="Text Box 21"/>
          <p:cNvSpPr txBox="1">
            <a:spLocks noChangeArrowheads="1"/>
          </p:cNvSpPr>
          <p:nvPr/>
        </p:nvSpPr>
        <p:spPr bwMode="auto">
          <a:xfrm>
            <a:off x="4784725" y="3440113"/>
            <a:ext cx="98425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Leadership</a:t>
            </a:r>
          </a:p>
        </p:txBody>
      </p:sp>
      <p:sp>
        <p:nvSpPr>
          <p:cNvPr id="9238" name="Text Box 22"/>
          <p:cNvSpPr txBox="1">
            <a:spLocks noChangeArrowheads="1"/>
          </p:cNvSpPr>
          <p:nvPr/>
        </p:nvSpPr>
        <p:spPr bwMode="auto">
          <a:xfrm>
            <a:off x="5076825" y="3959225"/>
            <a:ext cx="1743075" cy="284163"/>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Deacons skilled in admin</a:t>
            </a:r>
          </a:p>
        </p:txBody>
      </p:sp>
      <p:sp>
        <p:nvSpPr>
          <p:cNvPr id="9239" name="Line 23"/>
          <p:cNvSpPr>
            <a:spLocks noChangeShapeType="1"/>
          </p:cNvSpPr>
          <p:nvPr/>
        </p:nvSpPr>
        <p:spPr bwMode="auto">
          <a:xfrm>
            <a:off x="5410200" y="3733800"/>
            <a:ext cx="304800" cy="304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240" name="Line 24"/>
          <p:cNvSpPr>
            <a:spLocks noChangeShapeType="1"/>
          </p:cNvSpPr>
          <p:nvPr/>
        </p:nvSpPr>
        <p:spPr bwMode="auto">
          <a:xfrm flipV="1">
            <a:off x="5791200" y="3352800"/>
            <a:ext cx="381000" cy="228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9241" name="Text Box 25"/>
          <p:cNvSpPr txBox="1">
            <a:spLocks noChangeArrowheads="1"/>
          </p:cNvSpPr>
          <p:nvPr/>
        </p:nvSpPr>
        <p:spPr bwMode="auto">
          <a:xfrm>
            <a:off x="6156325" y="3236913"/>
            <a:ext cx="779463" cy="284162"/>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Eldership</a:t>
            </a:r>
          </a:p>
        </p:txBody>
      </p:sp>
      <p:sp>
        <p:nvSpPr>
          <p:cNvPr id="9242" name="Text Box 26"/>
          <p:cNvSpPr txBox="1">
            <a:spLocks noChangeArrowheads="1"/>
          </p:cNvSpPr>
          <p:nvPr/>
        </p:nvSpPr>
        <p:spPr bwMode="auto">
          <a:xfrm>
            <a:off x="0" y="4648200"/>
            <a:ext cx="8936038" cy="581025"/>
          </a:xfrm>
          <a:prstGeom prst="rect">
            <a:avLst/>
          </a:prstGeom>
          <a:noFill/>
          <a:ln w="9525">
            <a:noFill/>
            <a:miter lim="800000"/>
            <a:headEnd/>
            <a:tailEnd/>
          </a:ln>
          <a:effectLst/>
        </p:spPr>
        <p:txBody>
          <a:bodyPr wrap="none">
            <a:prstTxWarp prst="textNoShape">
              <a:avLst/>
            </a:prstTxWarp>
            <a:spAutoFit/>
          </a:bodyPr>
          <a:lstStyle/>
          <a:p>
            <a:r>
              <a:rPr lang="en-US" sz="1600"/>
              <a:t>Time frames </a:t>
            </a:r>
          </a:p>
          <a:p>
            <a:r>
              <a:rPr lang="en-US" sz="1600"/>
              <a:t>Yrs ------------------------- 1 -----------------------------2 -----------------3--------------4-----------5---------6-------</a:t>
            </a:r>
          </a:p>
        </p:txBody>
      </p:sp>
      <p:sp>
        <p:nvSpPr>
          <p:cNvPr id="9245" name="Text Box 29"/>
          <p:cNvSpPr txBox="1">
            <a:spLocks noChangeArrowheads="1"/>
          </p:cNvSpPr>
          <p:nvPr/>
        </p:nvSpPr>
        <p:spPr bwMode="auto">
          <a:xfrm>
            <a:off x="6537325" y="4303713"/>
            <a:ext cx="1785938" cy="284162"/>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r>
              <a:rPr lang="en-US" sz="1200"/>
              <a:t>Community Development</a:t>
            </a:r>
          </a:p>
        </p:txBody>
      </p:sp>
      <p:sp>
        <p:nvSpPr>
          <p:cNvPr id="9248" name="Text Box 32"/>
          <p:cNvSpPr txBox="1">
            <a:spLocks noChangeArrowheads="1"/>
          </p:cNvSpPr>
          <p:nvPr/>
        </p:nvSpPr>
        <p:spPr bwMode="auto">
          <a:xfrm>
            <a:off x="3059113" y="4437063"/>
            <a:ext cx="1638300" cy="457200"/>
          </a:xfrm>
          <a:prstGeom prst="rect">
            <a:avLst/>
          </a:prstGeom>
          <a:solidFill>
            <a:schemeClr val="bg1"/>
          </a:solidFill>
          <a:ln w="9525">
            <a:noFill/>
            <a:miter lim="800000"/>
            <a:headEnd/>
            <a:tailEnd/>
          </a:ln>
          <a:effectLst/>
        </p:spPr>
        <p:txBody>
          <a:bodyPr wrap="none">
            <a:prstTxWarp prst="textNoShape">
              <a:avLst/>
            </a:prstTxWarp>
            <a:spAutoFit/>
          </a:bodyPr>
          <a:lstStyle/>
          <a:p>
            <a:r>
              <a:rPr lang="en-US"/>
              <a:t>Community</a:t>
            </a:r>
          </a:p>
        </p:txBody>
      </p:sp>
      <p:sp>
        <p:nvSpPr>
          <p:cNvPr id="9250" name="Text Box 34"/>
          <p:cNvSpPr txBox="1">
            <a:spLocks noChangeArrowheads="1"/>
          </p:cNvSpPr>
          <p:nvPr/>
        </p:nvSpPr>
        <p:spPr bwMode="auto">
          <a:xfrm>
            <a:off x="4140200" y="2565400"/>
            <a:ext cx="549275" cy="304800"/>
          </a:xfrm>
          <a:prstGeom prst="rect">
            <a:avLst/>
          </a:prstGeom>
          <a:noFill/>
          <a:ln w="9525">
            <a:noFill/>
            <a:miter lim="800000"/>
            <a:headEnd/>
            <a:tailEnd/>
          </a:ln>
          <a:effectLst/>
        </p:spPr>
        <p:txBody>
          <a:bodyPr wrap="none">
            <a:prstTxWarp prst="textNoShape">
              <a:avLst/>
            </a:prstTxWarp>
            <a:spAutoFit/>
          </a:bodyPr>
          <a:lstStyle/>
          <a:p>
            <a:r>
              <a:rPr lang="en-US" sz="1400"/>
              <a:t>Land</a:t>
            </a:r>
          </a:p>
        </p:txBody>
      </p:sp>
      <p:sp>
        <p:nvSpPr>
          <p:cNvPr id="9252" name="Text Box 36"/>
          <p:cNvSpPr txBox="1">
            <a:spLocks noChangeArrowheads="1"/>
          </p:cNvSpPr>
          <p:nvPr/>
        </p:nvSpPr>
        <p:spPr bwMode="auto">
          <a:xfrm>
            <a:off x="228600" y="1447800"/>
            <a:ext cx="2600325" cy="304800"/>
          </a:xfrm>
          <a:prstGeom prst="rect">
            <a:avLst/>
          </a:prstGeom>
          <a:noFill/>
          <a:ln w="9525">
            <a:noFill/>
            <a:miter lim="800000"/>
            <a:headEnd/>
            <a:tailEnd/>
          </a:ln>
          <a:effectLst/>
        </p:spPr>
        <p:txBody>
          <a:bodyPr wrap="none">
            <a:prstTxWarp prst="textNoShape">
              <a:avLst/>
            </a:prstTxWarp>
            <a:spAutoFit/>
          </a:bodyPr>
          <a:lstStyle/>
          <a:p>
            <a:r>
              <a:rPr lang="en-US" sz="1400" b="1" i="1"/>
              <a:t>Internal Slum Church Dynamics</a:t>
            </a:r>
            <a:endParaRPr lang="en-US" sz="1400"/>
          </a:p>
        </p:txBody>
      </p:sp>
      <p:sp>
        <p:nvSpPr>
          <p:cNvPr id="9258" name="Text Box 42"/>
          <p:cNvSpPr txBox="1">
            <a:spLocks noChangeArrowheads="1"/>
          </p:cNvSpPr>
          <p:nvPr/>
        </p:nvSpPr>
        <p:spPr bwMode="auto">
          <a:xfrm>
            <a:off x="468313" y="3213100"/>
            <a:ext cx="1316037" cy="336550"/>
          </a:xfrm>
          <a:prstGeom prst="rect">
            <a:avLst/>
          </a:prstGeom>
          <a:noFill/>
          <a:ln w="9525">
            <a:noFill/>
            <a:miter lim="800000"/>
            <a:headEnd/>
            <a:tailEnd/>
          </a:ln>
          <a:effectLst/>
        </p:spPr>
        <p:txBody>
          <a:bodyPr>
            <a:prstTxWarp prst="textNoShape">
              <a:avLst/>
            </a:prstTxWarp>
            <a:spAutoFit/>
          </a:bodyPr>
          <a:lstStyle/>
          <a:p>
            <a:r>
              <a:rPr lang="en-US" sz="1600"/>
              <a:t>Incarnation</a:t>
            </a:r>
          </a:p>
        </p:txBody>
      </p:sp>
      <p:sp>
        <p:nvSpPr>
          <p:cNvPr id="9260" name="Line 44"/>
          <p:cNvSpPr>
            <a:spLocks noChangeShapeType="1"/>
          </p:cNvSpPr>
          <p:nvPr/>
        </p:nvSpPr>
        <p:spPr bwMode="auto">
          <a:xfrm>
            <a:off x="4427538" y="3500438"/>
            <a:ext cx="360362" cy="730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261" name="Line 45"/>
          <p:cNvSpPr>
            <a:spLocks noChangeShapeType="1"/>
          </p:cNvSpPr>
          <p:nvPr/>
        </p:nvSpPr>
        <p:spPr bwMode="auto">
          <a:xfrm>
            <a:off x="6084888" y="4221163"/>
            <a:ext cx="358775" cy="2159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264" name="Text Box 48"/>
          <p:cNvSpPr txBox="1">
            <a:spLocks noChangeArrowheads="1"/>
          </p:cNvSpPr>
          <p:nvPr/>
        </p:nvSpPr>
        <p:spPr bwMode="auto">
          <a:xfrm>
            <a:off x="7956550" y="3357563"/>
            <a:ext cx="935038" cy="274637"/>
          </a:xfrm>
          <a:prstGeom prst="rect">
            <a:avLst/>
          </a:prstGeom>
          <a:noFill/>
          <a:ln w="9525">
            <a:noFill/>
            <a:miter lim="800000"/>
            <a:headEnd/>
            <a:tailEnd/>
          </a:ln>
          <a:effectLst/>
        </p:spPr>
        <p:txBody>
          <a:bodyPr wrap="none">
            <a:prstTxWarp prst="textNoShape">
              <a:avLst/>
            </a:prstTxWarp>
            <a:spAutoFit/>
          </a:bodyPr>
          <a:lstStyle/>
          <a:p>
            <a:r>
              <a:rPr lang="en-US" sz="1200"/>
              <a:t>Land Rights</a:t>
            </a:r>
          </a:p>
        </p:txBody>
      </p:sp>
      <p:sp>
        <p:nvSpPr>
          <p:cNvPr id="9265" name="Line 49"/>
          <p:cNvSpPr>
            <a:spLocks noChangeShapeType="1"/>
          </p:cNvSpPr>
          <p:nvPr/>
        </p:nvSpPr>
        <p:spPr bwMode="auto">
          <a:xfrm flipV="1">
            <a:off x="3851275" y="2781300"/>
            <a:ext cx="360363" cy="2159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266" name="Line 50"/>
          <p:cNvSpPr>
            <a:spLocks noChangeShapeType="1"/>
          </p:cNvSpPr>
          <p:nvPr/>
        </p:nvSpPr>
        <p:spPr bwMode="auto">
          <a:xfrm flipV="1">
            <a:off x="4643438" y="2492375"/>
            <a:ext cx="576262" cy="2159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267" name="Line 51"/>
          <p:cNvSpPr>
            <a:spLocks noChangeShapeType="1"/>
          </p:cNvSpPr>
          <p:nvPr/>
        </p:nvSpPr>
        <p:spPr bwMode="auto">
          <a:xfrm>
            <a:off x="6227763" y="2492375"/>
            <a:ext cx="1584325" cy="18002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9268" name="Line 52"/>
          <p:cNvSpPr>
            <a:spLocks noChangeShapeType="1"/>
          </p:cNvSpPr>
          <p:nvPr/>
        </p:nvSpPr>
        <p:spPr bwMode="auto">
          <a:xfrm flipV="1">
            <a:off x="7885113" y="3716338"/>
            <a:ext cx="503237" cy="5048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9270" name="Picture 54">
            <a:hlinkClick r:id="" action="ppaction://media"/>
          </p:cNvPr>
          <p:cNvPicPr>
            <a:picLocks noRot="1" noChangeAspect="1" noChangeArrowheads="1"/>
          </p:cNvPicPr>
          <p:nvPr>
            <a:wavAudioFile r:embed="rId2" name="~PP1738.WAV"/>
          </p:nvPr>
        </p:nvPicPr>
        <p:blipFill>
          <a:blip r:embed="rId4"/>
          <a:srcRect/>
          <a:stretch>
            <a:fillRect/>
          </a:stretch>
        </p:blipFill>
        <p:spPr bwMode="auto">
          <a:xfrm>
            <a:off x="8632825" y="6346825"/>
            <a:ext cx="304800" cy="304800"/>
          </a:xfrm>
          <a:prstGeom prst="rect">
            <a:avLst/>
          </a:prstGeom>
          <a:noFill/>
        </p:spPr>
      </p:pic>
      <p:pic>
        <p:nvPicPr>
          <p:cNvPr id="9271" name="Picture 55" descr="eth2"/>
          <p:cNvPicPr>
            <a:picLocks noChangeAspect="1" noChangeArrowheads="1"/>
          </p:cNvPicPr>
          <p:nvPr/>
        </p:nvPicPr>
        <p:blipFill>
          <a:blip r:embed="rId5"/>
          <a:srcRect/>
          <a:stretch>
            <a:fillRect/>
          </a:stretch>
        </p:blipFill>
        <p:spPr bwMode="auto">
          <a:xfrm>
            <a:off x="6877050" y="404813"/>
            <a:ext cx="2089150" cy="1565275"/>
          </a:xfrm>
          <a:prstGeom prst="rect">
            <a:avLst/>
          </a:prstGeom>
          <a:noFill/>
        </p:spPr>
      </p:pic>
      <p:sp>
        <p:nvSpPr>
          <p:cNvPr id="9272" name="Text Box 56"/>
          <p:cNvSpPr txBox="1">
            <a:spLocks noChangeArrowheads="1"/>
          </p:cNvSpPr>
          <p:nvPr/>
        </p:nvSpPr>
        <p:spPr bwMode="auto">
          <a:xfrm>
            <a:off x="3040063" y="4003675"/>
            <a:ext cx="1379537" cy="304800"/>
          </a:xfrm>
          <a:prstGeom prst="rect">
            <a:avLst/>
          </a:prstGeom>
          <a:noFill/>
          <a:ln w="9525">
            <a:noFill/>
            <a:miter lim="800000"/>
            <a:headEnd/>
            <a:tailEnd/>
          </a:ln>
          <a:effectLst/>
        </p:spPr>
        <p:txBody>
          <a:bodyPr wrap="none">
            <a:prstTxWarp prst="textNoShape">
              <a:avLst/>
            </a:prstTxWarp>
            <a:spAutoFit/>
          </a:bodyPr>
          <a:lstStyle/>
          <a:p>
            <a:r>
              <a:rPr lang="en-NZ" sz="1400"/>
              <a:t>House for Pastor</a:t>
            </a:r>
            <a:endParaRPr lang="en-GB" sz="1400"/>
          </a:p>
        </p:txBody>
      </p:sp>
    </p:spTree>
    <p:custDataLst>
      <p:tags r:id="rId1"/>
    </p:custDataLst>
  </p:cSld>
  <p:clrMapOvr>
    <a:masterClrMapping/>
  </p:clrMapOvr>
  <p:transition advTm="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7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9271"/>
                                        </p:tgtEl>
                                        <p:attrNameLst>
                                          <p:attrName>style.visibility</p:attrName>
                                        </p:attrNameLst>
                                      </p:cBhvr>
                                      <p:to>
                                        <p:strVal val="visible"/>
                                      </p:to>
                                    </p:set>
                                    <p:anim calcmode="lin" valueType="num">
                                      <p:cBhvr>
                                        <p:cTn id="11" dur="500" fill="hold"/>
                                        <p:tgtEl>
                                          <p:spTgt spid="9271"/>
                                        </p:tgtEl>
                                        <p:attrNameLst>
                                          <p:attrName>ppt_w</p:attrName>
                                        </p:attrNameLst>
                                      </p:cBhvr>
                                      <p:tavLst>
                                        <p:tav tm="0">
                                          <p:val>
                                            <p:fltVal val="0"/>
                                          </p:val>
                                        </p:tav>
                                        <p:tav tm="100000">
                                          <p:val>
                                            <p:strVal val="#ppt_w"/>
                                          </p:val>
                                        </p:tav>
                                      </p:tavLst>
                                    </p:anim>
                                    <p:anim calcmode="lin" valueType="num">
                                      <p:cBhvr>
                                        <p:cTn id="12" dur="500" fill="hold"/>
                                        <p:tgtEl>
                                          <p:spTgt spid="9271"/>
                                        </p:tgtEl>
                                        <p:attrNameLst>
                                          <p:attrName>ppt_h</p:attrName>
                                        </p:attrNameLst>
                                      </p:cBhvr>
                                      <p:tavLst>
                                        <p:tav tm="0">
                                          <p:val>
                                            <p:fltVal val="0"/>
                                          </p:val>
                                        </p:tav>
                                        <p:tav tm="100000">
                                          <p:val>
                                            <p:strVal val="#ppt_h"/>
                                          </p:val>
                                        </p:tav>
                                      </p:tavLst>
                                    </p:anim>
                                    <p:animEffect transition="in" filter="fade">
                                      <p:cBhvr>
                                        <p:cTn id="13" dur="500"/>
                                        <p:tgtEl>
                                          <p:spTgt spid="9271"/>
                                        </p:tgtEl>
                                      </p:cBhvr>
                                    </p:animEffect>
                                  </p:childTnLst>
                                </p:cTn>
                              </p:par>
                            </p:childTnLst>
                          </p:cTn>
                        </p:par>
                      </p:childTnLst>
                    </p:cTn>
                  </p:par>
                  <p:par>
                    <p:cTn id="14" fill="hold">
                      <p:stCondLst>
                        <p:cond delay="indefinite"/>
                      </p:stCondLst>
                      <p:childTnLst>
                        <p:par>
                          <p:cTn id="15" fill="hold">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9221"/>
                                        </p:tgtEl>
                                        <p:attrNameLst>
                                          <p:attrName>style.visibility</p:attrName>
                                        </p:attrNameLst>
                                      </p:cBhvr>
                                      <p:to>
                                        <p:strVal val="visible"/>
                                      </p:to>
                                    </p:set>
                                    <p:animEffect transition="in" filter="fade">
                                      <p:cBhvr>
                                        <p:cTn id="18" dur="1000"/>
                                        <p:tgtEl>
                                          <p:spTgt spid="9221"/>
                                        </p:tgtEl>
                                      </p:cBhvr>
                                    </p:animEffect>
                                    <p:anim calcmode="lin" valueType="num">
                                      <p:cBhvr>
                                        <p:cTn id="19" dur="1000" fill="hold"/>
                                        <p:tgtEl>
                                          <p:spTgt spid="9221"/>
                                        </p:tgtEl>
                                        <p:attrNameLst>
                                          <p:attrName>ppt_x</p:attrName>
                                        </p:attrNameLst>
                                      </p:cBhvr>
                                      <p:tavLst>
                                        <p:tav tm="0">
                                          <p:val>
                                            <p:strVal val="#ppt_x-.1"/>
                                          </p:val>
                                        </p:tav>
                                        <p:tav tm="100000">
                                          <p:val>
                                            <p:strVal val="#ppt_x"/>
                                          </p:val>
                                        </p:tav>
                                      </p:tavLst>
                                    </p:anim>
                                    <p:anim calcmode="lin" valueType="num">
                                      <p:cBhvr>
                                        <p:cTn id="20" dur="1000" fill="hold"/>
                                        <p:tgtEl>
                                          <p:spTgt spid="92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252"/>
                                        </p:tgtEl>
                                        <p:attrNameLst>
                                          <p:attrName>style.visibility</p:attrName>
                                        </p:attrNameLst>
                                      </p:cBhvr>
                                      <p:to>
                                        <p:strVal val="visible"/>
                                      </p:to>
                                    </p:set>
                                    <p:anim calcmode="lin" valueType="num">
                                      <p:cBhvr>
                                        <p:cTn id="25" dur="500" fill="hold"/>
                                        <p:tgtEl>
                                          <p:spTgt spid="9252"/>
                                        </p:tgtEl>
                                        <p:attrNameLst>
                                          <p:attrName>ppt_w</p:attrName>
                                        </p:attrNameLst>
                                      </p:cBhvr>
                                      <p:tavLst>
                                        <p:tav tm="0">
                                          <p:val>
                                            <p:fltVal val="0"/>
                                          </p:val>
                                        </p:tav>
                                        <p:tav tm="100000">
                                          <p:val>
                                            <p:strVal val="#ppt_w"/>
                                          </p:val>
                                        </p:tav>
                                      </p:tavLst>
                                    </p:anim>
                                    <p:anim calcmode="lin" valueType="num">
                                      <p:cBhvr>
                                        <p:cTn id="26" dur="500" fill="hold"/>
                                        <p:tgtEl>
                                          <p:spTgt spid="9252"/>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58"/>
                                        </p:tgtEl>
                                        <p:attrNameLst>
                                          <p:attrName>style.visibility</p:attrName>
                                        </p:attrNameLst>
                                      </p:cBhvr>
                                      <p:to>
                                        <p:strVal val="visible"/>
                                      </p:to>
                                    </p:set>
                                    <p:anim calcmode="lin" valueType="num">
                                      <p:cBhvr additive="base">
                                        <p:cTn id="31" dur="500" fill="hold"/>
                                        <p:tgtEl>
                                          <p:spTgt spid="9258"/>
                                        </p:tgtEl>
                                        <p:attrNameLst>
                                          <p:attrName>ppt_x</p:attrName>
                                        </p:attrNameLst>
                                      </p:cBhvr>
                                      <p:tavLst>
                                        <p:tav tm="0">
                                          <p:val>
                                            <p:strVal val="0-#ppt_w/2"/>
                                          </p:val>
                                        </p:tav>
                                        <p:tav tm="100000">
                                          <p:val>
                                            <p:strVal val="#ppt_x"/>
                                          </p:val>
                                        </p:tav>
                                      </p:tavLst>
                                    </p:anim>
                                    <p:anim calcmode="lin" valueType="num">
                                      <p:cBhvr additive="base">
                                        <p:cTn id="32" dur="500" fill="hold"/>
                                        <p:tgtEl>
                                          <p:spTgt spid="925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9223">
                                            <p:bg/>
                                          </p:spTgt>
                                        </p:tgtEl>
                                        <p:attrNameLst>
                                          <p:attrName>style.visibility</p:attrName>
                                        </p:attrNameLst>
                                      </p:cBhvr>
                                      <p:to>
                                        <p:strVal val="visible"/>
                                      </p:to>
                                    </p:set>
                                    <p:anim from="(-#ppt_w/2)" to="(#ppt_x)" calcmode="lin" valueType="num">
                                      <p:cBhvr>
                                        <p:cTn id="37" dur="600" fill="hold">
                                          <p:stCondLst>
                                            <p:cond delay="0"/>
                                          </p:stCondLst>
                                        </p:cTn>
                                        <p:tgtEl>
                                          <p:spTgt spid="9223">
                                            <p:bg/>
                                          </p:spTgt>
                                        </p:tgtEl>
                                        <p:attrNameLst>
                                          <p:attrName>ppt_x</p:attrName>
                                        </p:attrNameLst>
                                      </p:cBhvr>
                                    </p:anim>
                                    <p:anim from="0" to="-1.0" calcmode="lin" valueType="num">
                                      <p:cBhvr>
                                        <p:cTn id="38" dur="200" decel="50000" autoRev="1" fill="hold">
                                          <p:stCondLst>
                                            <p:cond delay="600"/>
                                          </p:stCondLst>
                                        </p:cTn>
                                        <p:tgtEl>
                                          <p:spTgt spid="9223">
                                            <p:bg/>
                                          </p:spTgt>
                                        </p:tgtEl>
                                        <p:attrNameLst>
                                          <p:attrName>xshear</p:attrName>
                                        </p:attrNameLst>
                                      </p:cBhvr>
                                    </p:anim>
                                    <p:animScale>
                                      <p:cBhvr>
                                        <p:cTn id="39" dur="200" decel="100000" autoRev="1" fill="hold">
                                          <p:stCondLst>
                                            <p:cond delay="600"/>
                                          </p:stCondLst>
                                        </p:cTn>
                                        <p:tgtEl>
                                          <p:spTgt spid="9223">
                                            <p:bg/>
                                          </p:spTgt>
                                        </p:tgtEl>
                                      </p:cBhvr>
                                      <p:from x="100000" y="100000"/>
                                      <p:to x="80000" y="100000"/>
                                    </p:animScale>
                                    <p:anim by="(#ppt_h/3+#ppt_w*0.1)" calcmode="lin" valueType="num">
                                      <p:cBhvr additive="sum">
                                        <p:cTn id="40" dur="200" decel="100000" autoRev="1" fill="hold">
                                          <p:stCondLst>
                                            <p:cond delay="600"/>
                                          </p:stCondLst>
                                        </p:cTn>
                                        <p:tgtEl>
                                          <p:spTgt spid="9223">
                                            <p:bg/>
                                          </p:spTgt>
                                        </p:tgtEl>
                                        <p:attrNameLst>
                                          <p:attrName>ppt_x</p:attrName>
                                        </p:attrNameLst>
                                      </p:cBhvr>
                                    </p:anim>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9223">
                                            <p:txEl>
                                              <p:pRg st="0" end="0"/>
                                            </p:txEl>
                                          </p:spTgt>
                                        </p:tgtEl>
                                        <p:attrNameLst>
                                          <p:attrName>style.visibility</p:attrName>
                                        </p:attrNameLst>
                                      </p:cBhvr>
                                      <p:to>
                                        <p:strVal val="visible"/>
                                      </p:to>
                                    </p:set>
                                    <p:anim from="(-#ppt_w/2)" to="(#ppt_x)" calcmode="lin" valueType="num">
                                      <p:cBhvr>
                                        <p:cTn id="45" dur="600" fill="hold">
                                          <p:stCondLst>
                                            <p:cond delay="0"/>
                                          </p:stCondLst>
                                        </p:cTn>
                                        <p:tgtEl>
                                          <p:spTgt spid="9223">
                                            <p:txEl>
                                              <p:pRg st="0" end="0"/>
                                            </p:txEl>
                                          </p:spTgt>
                                        </p:tgtEl>
                                        <p:attrNameLst>
                                          <p:attrName>ppt_x</p:attrName>
                                        </p:attrNameLst>
                                      </p:cBhvr>
                                    </p:anim>
                                    <p:anim from="0" to="-1.0" calcmode="lin" valueType="num">
                                      <p:cBhvr>
                                        <p:cTn id="46" dur="200" decel="50000" autoRev="1" fill="hold">
                                          <p:stCondLst>
                                            <p:cond delay="600"/>
                                          </p:stCondLst>
                                        </p:cTn>
                                        <p:tgtEl>
                                          <p:spTgt spid="9223">
                                            <p:txEl>
                                              <p:pRg st="0" end="0"/>
                                            </p:txEl>
                                          </p:spTgt>
                                        </p:tgtEl>
                                        <p:attrNameLst>
                                          <p:attrName>xshear</p:attrName>
                                        </p:attrNameLst>
                                      </p:cBhvr>
                                    </p:anim>
                                    <p:animScale>
                                      <p:cBhvr>
                                        <p:cTn id="47" dur="200" decel="100000" autoRev="1" fill="hold">
                                          <p:stCondLst>
                                            <p:cond delay="600"/>
                                          </p:stCondLst>
                                        </p:cTn>
                                        <p:tgtEl>
                                          <p:spTgt spid="9223">
                                            <p:txEl>
                                              <p:pRg st="0" end="0"/>
                                            </p:txEl>
                                          </p:spTgt>
                                        </p:tgtEl>
                                      </p:cBhvr>
                                      <p:from x="100000" y="100000"/>
                                      <p:to x="80000" y="100000"/>
                                    </p:animScale>
                                    <p:anim by="(#ppt_h/3+#ppt_w*0.1)" calcmode="lin" valueType="num">
                                      <p:cBhvr additive="sum">
                                        <p:cTn id="48" dur="200" decel="100000" autoRev="1" fill="hold">
                                          <p:stCondLst>
                                            <p:cond delay="600"/>
                                          </p:stCondLst>
                                        </p:cTn>
                                        <p:tgtEl>
                                          <p:spTgt spid="9223">
                                            <p:txEl>
                                              <p:pRg st="0" end="0"/>
                                            </p:txEl>
                                          </p:spTgt>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9228"/>
                                        </p:tgtEl>
                                        <p:attrNameLst>
                                          <p:attrName>style.visibility</p:attrName>
                                        </p:attrNameLst>
                                      </p:cBhvr>
                                      <p:to>
                                        <p:strVal val="visible"/>
                                      </p:to>
                                    </p:set>
                                    <p:animEffect transition="in" filter="wipe(down)">
                                      <p:cBhvr>
                                        <p:cTn id="53" dur="580">
                                          <p:stCondLst>
                                            <p:cond delay="0"/>
                                          </p:stCondLst>
                                        </p:cTn>
                                        <p:tgtEl>
                                          <p:spTgt spid="9228"/>
                                        </p:tgtEl>
                                      </p:cBhvr>
                                    </p:animEffect>
                                    <p:anim calcmode="lin" valueType="num">
                                      <p:cBhvr>
                                        <p:cTn id="54" dur="1822" tmFilter="0,0; 0.14,0.36; 0.43,0.73; 0.71,0.91; 1.0,1.0">
                                          <p:stCondLst>
                                            <p:cond delay="0"/>
                                          </p:stCondLst>
                                        </p:cTn>
                                        <p:tgtEl>
                                          <p:spTgt spid="922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922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922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922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9228"/>
                                        </p:tgtEl>
                                        <p:attrNameLst>
                                          <p:attrName>ppt_y</p:attrName>
                                        </p:attrNameLst>
                                      </p:cBhvr>
                                      <p:tavLst>
                                        <p:tav tm="0" fmla="#ppt_y-sin(pi*$)/81">
                                          <p:val>
                                            <p:fltVal val="0"/>
                                          </p:val>
                                        </p:tav>
                                        <p:tav tm="100000">
                                          <p:val>
                                            <p:fltVal val="1"/>
                                          </p:val>
                                        </p:tav>
                                      </p:tavLst>
                                    </p:anim>
                                    <p:animScale>
                                      <p:cBhvr>
                                        <p:cTn id="59" dur="26">
                                          <p:stCondLst>
                                            <p:cond delay="650"/>
                                          </p:stCondLst>
                                        </p:cTn>
                                        <p:tgtEl>
                                          <p:spTgt spid="9228"/>
                                        </p:tgtEl>
                                      </p:cBhvr>
                                      <p:to x="100000" y="60000"/>
                                    </p:animScale>
                                    <p:animScale>
                                      <p:cBhvr>
                                        <p:cTn id="60" dur="166" decel="50000">
                                          <p:stCondLst>
                                            <p:cond delay="676"/>
                                          </p:stCondLst>
                                        </p:cTn>
                                        <p:tgtEl>
                                          <p:spTgt spid="9228"/>
                                        </p:tgtEl>
                                      </p:cBhvr>
                                      <p:to x="100000" y="100000"/>
                                    </p:animScale>
                                    <p:animScale>
                                      <p:cBhvr>
                                        <p:cTn id="61" dur="26">
                                          <p:stCondLst>
                                            <p:cond delay="1312"/>
                                          </p:stCondLst>
                                        </p:cTn>
                                        <p:tgtEl>
                                          <p:spTgt spid="9228"/>
                                        </p:tgtEl>
                                      </p:cBhvr>
                                      <p:to x="100000" y="80000"/>
                                    </p:animScale>
                                    <p:animScale>
                                      <p:cBhvr>
                                        <p:cTn id="62" dur="166" decel="50000">
                                          <p:stCondLst>
                                            <p:cond delay="1338"/>
                                          </p:stCondLst>
                                        </p:cTn>
                                        <p:tgtEl>
                                          <p:spTgt spid="9228"/>
                                        </p:tgtEl>
                                      </p:cBhvr>
                                      <p:to x="100000" y="100000"/>
                                    </p:animScale>
                                    <p:animScale>
                                      <p:cBhvr>
                                        <p:cTn id="63" dur="26">
                                          <p:stCondLst>
                                            <p:cond delay="1642"/>
                                          </p:stCondLst>
                                        </p:cTn>
                                        <p:tgtEl>
                                          <p:spTgt spid="9228"/>
                                        </p:tgtEl>
                                      </p:cBhvr>
                                      <p:to x="100000" y="90000"/>
                                    </p:animScale>
                                    <p:animScale>
                                      <p:cBhvr>
                                        <p:cTn id="64" dur="166" decel="50000">
                                          <p:stCondLst>
                                            <p:cond delay="1668"/>
                                          </p:stCondLst>
                                        </p:cTn>
                                        <p:tgtEl>
                                          <p:spTgt spid="9228"/>
                                        </p:tgtEl>
                                      </p:cBhvr>
                                      <p:to x="100000" y="100000"/>
                                    </p:animScale>
                                    <p:animScale>
                                      <p:cBhvr>
                                        <p:cTn id="65" dur="26">
                                          <p:stCondLst>
                                            <p:cond delay="1808"/>
                                          </p:stCondLst>
                                        </p:cTn>
                                        <p:tgtEl>
                                          <p:spTgt spid="9228"/>
                                        </p:tgtEl>
                                      </p:cBhvr>
                                      <p:to x="100000" y="95000"/>
                                    </p:animScale>
                                    <p:animScale>
                                      <p:cBhvr>
                                        <p:cTn id="66" dur="166" decel="50000">
                                          <p:stCondLst>
                                            <p:cond delay="1834"/>
                                          </p:stCondLst>
                                        </p:cTn>
                                        <p:tgtEl>
                                          <p:spTgt spid="9228"/>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56" presetClass="entr" presetSubtype="0" fill="hold" grpId="0" nodeType="clickEffect">
                                  <p:stCondLst>
                                    <p:cond delay="0"/>
                                  </p:stCondLst>
                                  <p:iterate type="lt">
                                    <p:tmPct val="10000"/>
                                  </p:iterate>
                                  <p:childTnLst>
                                    <p:set>
                                      <p:cBhvr>
                                        <p:cTn id="70" dur="1" fill="hold">
                                          <p:stCondLst>
                                            <p:cond delay="0"/>
                                          </p:stCondLst>
                                        </p:cTn>
                                        <p:tgtEl>
                                          <p:spTgt spid="9222">
                                            <p:bg/>
                                          </p:spTgt>
                                        </p:tgtEl>
                                        <p:attrNameLst>
                                          <p:attrName>style.visibility</p:attrName>
                                        </p:attrNameLst>
                                      </p:cBhvr>
                                      <p:to>
                                        <p:strVal val="visible"/>
                                      </p:to>
                                    </p:set>
                                    <p:anim by="(-#ppt_w*2)" calcmode="lin" valueType="num">
                                      <p:cBhvr rctx="PPT">
                                        <p:cTn id="71" dur="500" autoRev="1" fill="hold">
                                          <p:stCondLst>
                                            <p:cond delay="0"/>
                                          </p:stCondLst>
                                        </p:cTn>
                                        <p:tgtEl>
                                          <p:spTgt spid="9222">
                                            <p:bg/>
                                          </p:spTgt>
                                        </p:tgtEl>
                                        <p:attrNameLst>
                                          <p:attrName>ppt_w</p:attrName>
                                        </p:attrNameLst>
                                      </p:cBhvr>
                                    </p:anim>
                                    <p:anim by="(#ppt_w*0.50)" calcmode="lin" valueType="num">
                                      <p:cBhvr>
                                        <p:cTn id="72" dur="500" decel="50000" autoRev="1" fill="hold">
                                          <p:stCondLst>
                                            <p:cond delay="0"/>
                                          </p:stCondLst>
                                        </p:cTn>
                                        <p:tgtEl>
                                          <p:spTgt spid="9222">
                                            <p:bg/>
                                          </p:spTgt>
                                        </p:tgtEl>
                                        <p:attrNameLst>
                                          <p:attrName>ppt_x</p:attrName>
                                        </p:attrNameLst>
                                      </p:cBhvr>
                                    </p:anim>
                                    <p:anim from="(-#ppt_h/2)" to="(#ppt_y)" calcmode="lin" valueType="num">
                                      <p:cBhvr>
                                        <p:cTn id="73" dur="1000" fill="hold">
                                          <p:stCondLst>
                                            <p:cond delay="0"/>
                                          </p:stCondLst>
                                        </p:cTn>
                                        <p:tgtEl>
                                          <p:spTgt spid="9222">
                                            <p:bg/>
                                          </p:spTgt>
                                        </p:tgtEl>
                                        <p:attrNameLst>
                                          <p:attrName>ppt_y</p:attrName>
                                        </p:attrNameLst>
                                      </p:cBhvr>
                                    </p:anim>
                                    <p:animRot by="21600000">
                                      <p:cBhvr>
                                        <p:cTn id="74" dur="1000" fill="hold">
                                          <p:stCondLst>
                                            <p:cond delay="0"/>
                                          </p:stCondLst>
                                        </p:cTn>
                                        <p:tgtEl>
                                          <p:spTgt spid="9222">
                                            <p:bg/>
                                          </p:spTgt>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56" presetClass="entr" presetSubtype="0" fill="hold" grpId="0" nodeType="clickEffect">
                                  <p:stCondLst>
                                    <p:cond delay="0"/>
                                  </p:stCondLst>
                                  <p:iterate type="lt">
                                    <p:tmPct val="10000"/>
                                  </p:iterate>
                                  <p:childTnLst>
                                    <p:set>
                                      <p:cBhvr>
                                        <p:cTn id="78" dur="1" fill="hold">
                                          <p:stCondLst>
                                            <p:cond delay="0"/>
                                          </p:stCondLst>
                                        </p:cTn>
                                        <p:tgtEl>
                                          <p:spTgt spid="9222">
                                            <p:txEl>
                                              <p:pRg st="0" end="0"/>
                                            </p:txEl>
                                          </p:spTgt>
                                        </p:tgtEl>
                                        <p:attrNameLst>
                                          <p:attrName>style.visibility</p:attrName>
                                        </p:attrNameLst>
                                      </p:cBhvr>
                                      <p:to>
                                        <p:strVal val="visible"/>
                                      </p:to>
                                    </p:set>
                                    <p:anim by="(-#ppt_w*2)" calcmode="lin" valueType="num">
                                      <p:cBhvr rctx="PPT">
                                        <p:cTn id="79" dur="500" autoRev="1" fill="hold">
                                          <p:stCondLst>
                                            <p:cond delay="0"/>
                                          </p:stCondLst>
                                        </p:cTn>
                                        <p:tgtEl>
                                          <p:spTgt spid="9222">
                                            <p:txEl>
                                              <p:pRg st="0" end="0"/>
                                            </p:txEl>
                                          </p:spTgt>
                                        </p:tgtEl>
                                        <p:attrNameLst>
                                          <p:attrName>ppt_w</p:attrName>
                                        </p:attrNameLst>
                                      </p:cBhvr>
                                    </p:anim>
                                    <p:anim by="(#ppt_w*0.50)" calcmode="lin" valueType="num">
                                      <p:cBhvr>
                                        <p:cTn id="80" dur="500" decel="50000" autoRev="1" fill="hold">
                                          <p:stCondLst>
                                            <p:cond delay="0"/>
                                          </p:stCondLst>
                                        </p:cTn>
                                        <p:tgtEl>
                                          <p:spTgt spid="9222">
                                            <p:txEl>
                                              <p:pRg st="0" end="0"/>
                                            </p:txEl>
                                          </p:spTgt>
                                        </p:tgtEl>
                                        <p:attrNameLst>
                                          <p:attrName>ppt_x</p:attrName>
                                        </p:attrNameLst>
                                      </p:cBhvr>
                                    </p:anim>
                                    <p:anim from="(-#ppt_h/2)" to="(#ppt_y)" calcmode="lin" valueType="num">
                                      <p:cBhvr>
                                        <p:cTn id="81" dur="1000" fill="hold">
                                          <p:stCondLst>
                                            <p:cond delay="0"/>
                                          </p:stCondLst>
                                        </p:cTn>
                                        <p:tgtEl>
                                          <p:spTgt spid="9222">
                                            <p:txEl>
                                              <p:pRg st="0" end="0"/>
                                            </p:txEl>
                                          </p:spTgt>
                                        </p:tgtEl>
                                        <p:attrNameLst>
                                          <p:attrName>ppt_y</p:attrName>
                                        </p:attrNameLst>
                                      </p:cBhvr>
                                    </p:anim>
                                    <p:animRot by="21600000">
                                      <p:cBhvr>
                                        <p:cTn id="82" dur="1000" fill="hold">
                                          <p:stCondLst>
                                            <p:cond delay="0"/>
                                          </p:stCondLst>
                                        </p:cTn>
                                        <p:tgtEl>
                                          <p:spTgt spid="9222">
                                            <p:txEl>
                                              <p:pRg st="0" end="0"/>
                                            </p:txEl>
                                          </p:spTgt>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41" presetClass="entr" presetSubtype="0" fill="hold" grpId="0" nodeType="clickEffect">
                                  <p:stCondLst>
                                    <p:cond delay="0"/>
                                  </p:stCondLst>
                                  <p:iterate type="lt">
                                    <p:tmPct val="10000"/>
                                  </p:iterate>
                                  <p:childTnLst>
                                    <p:set>
                                      <p:cBhvr>
                                        <p:cTn id="86" dur="1" fill="hold">
                                          <p:stCondLst>
                                            <p:cond delay="0"/>
                                          </p:stCondLst>
                                        </p:cTn>
                                        <p:tgtEl>
                                          <p:spTgt spid="9248"/>
                                        </p:tgtEl>
                                        <p:attrNameLst>
                                          <p:attrName>style.visibility</p:attrName>
                                        </p:attrNameLst>
                                      </p:cBhvr>
                                      <p:to>
                                        <p:strVal val="visible"/>
                                      </p:to>
                                    </p:set>
                                    <p:anim calcmode="lin" valueType="num">
                                      <p:cBhvr>
                                        <p:cTn id="87" dur="500" fill="hold"/>
                                        <p:tgtEl>
                                          <p:spTgt spid="9248"/>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9248"/>
                                        </p:tgtEl>
                                        <p:attrNameLst>
                                          <p:attrName>ppt_y</p:attrName>
                                        </p:attrNameLst>
                                      </p:cBhvr>
                                      <p:tavLst>
                                        <p:tav tm="0">
                                          <p:val>
                                            <p:strVal val="#ppt_y"/>
                                          </p:val>
                                        </p:tav>
                                        <p:tav tm="100000">
                                          <p:val>
                                            <p:strVal val="#ppt_y"/>
                                          </p:val>
                                        </p:tav>
                                      </p:tavLst>
                                    </p:anim>
                                    <p:anim calcmode="lin" valueType="num">
                                      <p:cBhvr>
                                        <p:cTn id="89" dur="500" fill="hold"/>
                                        <p:tgtEl>
                                          <p:spTgt spid="9248"/>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9248"/>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9248"/>
                                        </p:tgtEl>
                                      </p:cBhvr>
                                    </p:animEffect>
                                  </p:childTnLst>
                                </p:cTn>
                              </p:par>
                            </p:childTnLst>
                          </p:cTn>
                        </p:par>
                      </p:childTnLst>
                    </p:cTn>
                  </p:par>
                  <p:par>
                    <p:cTn id="92" fill="hold">
                      <p:stCondLst>
                        <p:cond delay="indefinite"/>
                      </p:stCondLst>
                      <p:childTnLst>
                        <p:par>
                          <p:cTn id="93" fill="hold">
                            <p:stCondLst>
                              <p:cond delay="0"/>
                            </p:stCondLst>
                            <p:childTnLst>
                              <p:par>
                                <p:cTn id="94" presetID="35" presetClass="entr" presetSubtype="0" fill="hold" grpId="0" nodeType="clickEffect">
                                  <p:stCondLst>
                                    <p:cond delay="0"/>
                                  </p:stCondLst>
                                  <p:childTnLst>
                                    <p:set>
                                      <p:cBhvr>
                                        <p:cTn id="95" dur="1" fill="hold">
                                          <p:stCondLst>
                                            <p:cond delay="0"/>
                                          </p:stCondLst>
                                        </p:cTn>
                                        <p:tgtEl>
                                          <p:spTgt spid="9219"/>
                                        </p:tgtEl>
                                        <p:attrNameLst>
                                          <p:attrName>style.visibility</p:attrName>
                                        </p:attrNameLst>
                                      </p:cBhvr>
                                      <p:to>
                                        <p:strVal val="visible"/>
                                      </p:to>
                                    </p:set>
                                    <p:animEffect transition="in" filter="fade">
                                      <p:cBhvr>
                                        <p:cTn id="96" dur="2000"/>
                                        <p:tgtEl>
                                          <p:spTgt spid="9219"/>
                                        </p:tgtEl>
                                      </p:cBhvr>
                                    </p:animEffect>
                                    <p:anim calcmode="lin" valueType="num">
                                      <p:cBhvr>
                                        <p:cTn id="97" dur="2000" fill="hold"/>
                                        <p:tgtEl>
                                          <p:spTgt spid="9219"/>
                                        </p:tgtEl>
                                        <p:attrNameLst>
                                          <p:attrName>style.rotation</p:attrName>
                                        </p:attrNameLst>
                                      </p:cBhvr>
                                      <p:tavLst>
                                        <p:tav tm="0">
                                          <p:val>
                                            <p:fltVal val="720"/>
                                          </p:val>
                                        </p:tav>
                                        <p:tav tm="100000">
                                          <p:val>
                                            <p:fltVal val="0"/>
                                          </p:val>
                                        </p:tav>
                                      </p:tavLst>
                                    </p:anim>
                                    <p:anim calcmode="lin" valueType="num">
                                      <p:cBhvr>
                                        <p:cTn id="98" dur="2000" fill="hold"/>
                                        <p:tgtEl>
                                          <p:spTgt spid="9219"/>
                                        </p:tgtEl>
                                        <p:attrNameLst>
                                          <p:attrName>ppt_h</p:attrName>
                                        </p:attrNameLst>
                                      </p:cBhvr>
                                      <p:tavLst>
                                        <p:tav tm="0">
                                          <p:val>
                                            <p:fltVal val="0"/>
                                          </p:val>
                                        </p:tav>
                                        <p:tav tm="100000">
                                          <p:val>
                                            <p:strVal val="#ppt_h"/>
                                          </p:val>
                                        </p:tav>
                                      </p:tavLst>
                                    </p:anim>
                                    <p:anim calcmode="lin" valueType="num">
                                      <p:cBhvr>
                                        <p:cTn id="99" dur="2000" fill="hold"/>
                                        <p:tgtEl>
                                          <p:spTgt spid="9219"/>
                                        </p:tgtEl>
                                        <p:attrNameLst>
                                          <p:attrName>ppt_w</p:attrName>
                                        </p:attrNameLst>
                                      </p:cBhvr>
                                      <p:tavLst>
                                        <p:tav tm="0">
                                          <p:val>
                                            <p:fltVal val="0"/>
                                          </p:val>
                                        </p:tav>
                                        <p:tav tm="100000">
                                          <p:val>
                                            <p:strVal val="#ppt_w"/>
                                          </p:val>
                                        </p:tav>
                                      </p:tavLst>
                                    </p:anim>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grpId="0" nodeType="clickEffect">
                                  <p:stCondLst>
                                    <p:cond delay="0"/>
                                  </p:stCondLst>
                                  <p:iterate type="lt">
                                    <p:tmPct val="5000"/>
                                  </p:iterate>
                                  <p:childTnLst>
                                    <p:set>
                                      <p:cBhvr>
                                        <p:cTn id="103" dur="1" fill="hold">
                                          <p:stCondLst>
                                            <p:cond delay="0"/>
                                          </p:stCondLst>
                                        </p:cTn>
                                        <p:tgtEl>
                                          <p:spTgt spid="9232"/>
                                        </p:tgtEl>
                                        <p:attrNameLst>
                                          <p:attrName>style.visibility</p:attrName>
                                        </p:attrNameLst>
                                      </p:cBhvr>
                                      <p:to>
                                        <p:strVal val="visible"/>
                                      </p:to>
                                    </p:set>
                                    <p:anim calcmode="lin" valueType="num">
                                      <p:cBhvr>
                                        <p:cTn id="104" dur="1000" fill="hold"/>
                                        <p:tgtEl>
                                          <p:spTgt spid="9232"/>
                                        </p:tgtEl>
                                        <p:attrNameLst>
                                          <p:attrName>ppt_w</p:attrName>
                                        </p:attrNameLst>
                                      </p:cBhvr>
                                      <p:tavLst>
                                        <p:tav tm="0">
                                          <p:val>
                                            <p:fltVal val="0"/>
                                          </p:val>
                                        </p:tav>
                                        <p:tav tm="100000">
                                          <p:val>
                                            <p:strVal val="#ppt_w"/>
                                          </p:val>
                                        </p:tav>
                                      </p:tavLst>
                                    </p:anim>
                                    <p:anim calcmode="lin" valueType="num">
                                      <p:cBhvr>
                                        <p:cTn id="105" dur="1000" fill="hold"/>
                                        <p:tgtEl>
                                          <p:spTgt spid="9232"/>
                                        </p:tgtEl>
                                        <p:attrNameLst>
                                          <p:attrName>ppt_h</p:attrName>
                                        </p:attrNameLst>
                                      </p:cBhvr>
                                      <p:tavLst>
                                        <p:tav tm="0">
                                          <p:val>
                                            <p:fltVal val="0"/>
                                          </p:val>
                                        </p:tav>
                                        <p:tav tm="100000">
                                          <p:val>
                                            <p:strVal val="#ppt_h"/>
                                          </p:val>
                                        </p:tav>
                                      </p:tavLst>
                                    </p:anim>
                                    <p:anim calcmode="lin" valueType="num">
                                      <p:cBhvr>
                                        <p:cTn id="106" dur="1000" fill="hold"/>
                                        <p:tgtEl>
                                          <p:spTgt spid="9232"/>
                                        </p:tgtEl>
                                        <p:attrNameLst>
                                          <p:attrName>style.rotation</p:attrName>
                                        </p:attrNameLst>
                                      </p:cBhvr>
                                      <p:tavLst>
                                        <p:tav tm="0">
                                          <p:val>
                                            <p:fltVal val="90"/>
                                          </p:val>
                                        </p:tav>
                                        <p:tav tm="100000">
                                          <p:val>
                                            <p:fltVal val="0"/>
                                          </p:val>
                                        </p:tav>
                                      </p:tavLst>
                                    </p:anim>
                                    <p:animEffect transition="in" filter="fade">
                                      <p:cBhvr>
                                        <p:cTn id="107" dur="1000"/>
                                        <p:tgtEl>
                                          <p:spTgt spid="9232"/>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9250"/>
                                        </p:tgtEl>
                                        <p:attrNameLst>
                                          <p:attrName>style.visibility</p:attrName>
                                        </p:attrNameLst>
                                      </p:cBhvr>
                                      <p:to>
                                        <p:strVal val="visible"/>
                                      </p:to>
                                    </p:set>
                                    <p:animEffect transition="in" filter="blinds(horizontal)">
                                      <p:cBhvr>
                                        <p:cTn id="112" dur="500"/>
                                        <p:tgtEl>
                                          <p:spTgt spid="925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9235"/>
                                        </p:tgtEl>
                                        <p:attrNameLst>
                                          <p:attrName>style.visibility</p:attrName>
                                        </p:attrNameLst>
                                      </p:cBhvr>
                                      <p:to>
                                        <p:strVal val="visible"/>
                                      </p:to>
                                    </p:set>
                                    <p:animEffect transition="in" filter="wipe(left)">
                                      <p:cBhvr>
                                        <p:cTn id="117" dur="500"/>
                                        <p:tgtEl>
                                          <p:spTgt spid="9235"/>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grpId="0" nodeType="clickEffect">
                                  <p:stCondLst>
                                    <p:cond delay="0"/>
                                  </p:stCondLst>
                                  <p:childTnLst>
                                    <p:set>
                                      <p:cBhvr>
                                        <p:cTn id="121" dur="1" fill="hold">
                                          <p:stCondLst>
                                            <p:cond delay="0"/>
                                          </p:stCondLst>
                                        </p:cTn>
                                        <p:tgtEl>
                                          <p:spTgt spid="9237"/>
                                        </p:tgtEl>
                                        <p:attrNameLst>
                                          <p:attrName>style.visibility</p:attrName>
                                        </p:attrNameLst>
                                      </p:cBhvr>
                                      <p:to>
                                        <p:strVal val="visible"/>
                                      </p:to>
                                    </p:set>
                                    <p:animEffect transition="in" filter="randombar(horizontal)">
                                      <p:cBhvr>
                                        <p:cTn id="122" dur="500"/>
                                        <p:tgtEl>
                                          <p:spTgt spid="9237"/>
                                        </p:tgtEl>
                                      </p:cBhvr>
                                    </p:animEffect>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9240"/>
                                        </p:tgtEl>
                                        <p:attrNameLst>
                                          <p:attrName>style.visibility</p:attrName>
                                        </p:attrNameLst>
                                      </p:cBhvr>
                                      <p:to>
                                        <p:strVal val="visible"/>
                                      </p:to>
                                    </p:set>
                                    <p:animEffect transition="in" filter="wipe(down)">
                                      <p:cBhvr>
                                        <p:cTn id="127" dur="145">
                                          <p:stCondLst>
                                            <p:cond delay="0"/>
                                          </p:stCondLst>
                                        </p:cTn>
                                        <p:tgtEl>
                                          <p:spTgt spid="9240"/>
                                        </p:tgtEl>
                                      </p:cBhvr>
                                    </p:animEffect>
                                    <p:anim calcmode="lin" valueType="num">
                                      <p:cBhvr>
                                        <p:cTn id="128" dur="456" tmFilter="0,0; 0.14,0.36; 0.43,0.73; 0.71,0.91; 1.0,1.0">
                                          <p:stCondLst>
                                            <p:cond delay="0"/>
                                          </p:stCondLst>
                                        </p:cTn>
                                        <p:tgtEl>
                                          <p:spTgt spid="9240"/>
                                        </p:tgtEl>
                                        <p:attrNameLst>
                                          <p:attrName>ppt_x</p:attrName>
                                        </p:attrNameLst>
                                      </p:cBhvr>
                                      <p:tavLst>
                                        <p:tav tm="0">
                                          <p:val>
                                            <p:strVal val="#ppt_x-0.25"/>
                                          </p:val>
                                        </p:tav>
                                        <p:tav tm="100000">
                                          <p:val>
                                            <p:strVal val="#ppt_x"/>
                                          </p:val>
                                        </p:tav>
                                      </p:tavLst>
                                    </p:anim>
                                    <p:anim calcmode="lin" valueType="num">
                                      <p:cBhvr>
                                        <p:cTn id="129" dur="166" tmFilter="0.0,0.0; 0.25,0.07; 0.50,0.2; 0.75,0.467; 1.0,1.0">
                                          <p:stCondLst>
                                            <p:cond delay="0"/>
                                          </p:stCondLst>
                                        </p:cTn>
                                        <p:tgtEl>
                                          <p:spTgt spid="9240"/>
                                        </p:tgtEl>
                                        <p:attrNameLst>
                                          <p:attrName>ppt_y</p:attrName>
                                        </p:attrNameLst>
                                      </p:cBhvr>
                                      <p:tavLst>
                                        <p:tav tm="0" fmla="#ppt_y-sin(pi*$)/3">
                                          <p:val>
                                            <p:fltVal val="0.5"/>
                                          </p:val>
                                        </p:tav>
                                        <p:tav tm="100000">
                                          <p:val>
                                            <p:fltVal val="1"/>
                                          </p:val>
                                        </p:tav>
                                      </p:tavLst>
                                    </p:anim>
                                    <p:anim calcmode="lin" valueType="num">
                                      <p:cBhvr>
                                        <p:cTn id="130" dur="166" tmFilter="0, 0; 0.125,0.2665; 0.25,0.4; 0.375,0.465; 0.5,0.5;  0.625,0.535; 0.75,0.6; 0.875,0.7335; 1,1">
                                          <p:stCondLst>
                                            <p:cond delay="166"/>
                                          </p:stCondLst>
                                        </p:cTn>
                                        <p:tgtEl>
                                          <p:spTgt spid="9240"/>
                                        </p:tgtEl>
                                        <p:attrNameLst>
                                          <p:attrName>ppt_y</p:attrName>
                                        </p:attrNameLst>
                                      </p:cBhvr>
                                      <p:tavLst>
                                        <p:tav tm="0" fmla="#ppt_y-sin(pi*$)/9">
                                          <p:val>
                                            <p:fltVal val="0"/>
                                          </p:val>
                                        </p:tav>
                                        <p:tav tm="100000">
                                          <p:val>
                                            <p:fltVal val="1"/>
                                          </p:val>
                                        </p:tav>
                                      </p:tavLst>
                                    </p:anim>
                                    <p:anim calcmode="lin" valueType="num">
                                      <p:cBhvr>
                                        <p:cTn id="131" dur="83" tmFilter="0, 0; 0.125,0.2665; 0.25,0.4; 0.375,0.465; 0.5,0.5;  0.625,0.535; 0.75,0.6; 0.875,0.7335; 1,1">
                                          <p:stCondLst>
                                            <p:cond delay="331"/>
                                          </p:stCondLst>
                                        </p:cTn>
                                        <p:tgtEl>
                                          <p:spTgt spid="9240"/>
                                        </p:tgtEl>
                                        <p:attrNameLst>
                                          <p:attrName>ppt_y</p:attrName>
                                        </p:attrNameLst>
                                      </p:cBhvr>
                                      <p:tavLst>
                                        <p:tav tm="0" fmla="#ppt_y-sin(pi*$)/27">
                                          <p:val>
                                            <p:fltVal val="0"/>
                                          </p:val>
                                        </p:tav>
                                        <p:tav tm="100000">
                                          <p:val>
                                            <p:fltVal val="1"/>
                                          </p:val>
                                        </p:tav>
                                      </p:tavLst>
                                    </p:anim>
                                    <p:anim calcmode="lin" valueType="num">
                                      <p:cBhvr>
                                        <p:cTn id="132" dur="41" tmFilter="0, 0; 0.125,0.2665; 0.25,0.4; 0.375,0.465; 0.5,0.5;  0.625,0.535; 0.75,0.6; 0.875,0.7335; 1,1">
                                          <p:stCondLst>
                                            <p:cond delay="414"/>
                                          </p:stCondLst>
                                        </p:cTn>
                                        <p:tgtEl>
                                          <p:spTgt spid="9240"/>
                                        </p:tgtEl>
                                        <p:attrNameLst>
                                          <p:attrName>ppt_y</p:attrName>
                                        </p:attrNameLst>
                                      </p:cBhvr>
                                      <p:tavLst>
                                        <p:tav tm="0" fmla="#ppt_y-sin(pi*$)/81">
                                          <p:val>
                                            <p:fltVal val="0"/>
                                          </p:val>
                                        </p:tav>
                                        <p:tav tm="100000">
                                          <p:val>
                                            <p:fltVal val="1"/>
                                          </p:val>
                                        </p:tav>
                                      </p:tavLst>
                                    </p:anim>
                                    <p:animScale>
                                      <p:cBhvr>
                                        <p:cTn id="133" dur="7">
                                          <p:stCondLst>
                                            <p:cond delay="162"/>
                                          </p:stCondLst>
                                        </p:cTn>
                                        <p:tgtEl>
                                          <p:spTgt spid="9240"/>
                                        </p:tgtEl>
                                      </p:cBhvr>
                                      <p:to x="100000" y="60000"/>
                                    </p:animScale>
                                    <p:animScale>
                                      <p:cBhvr>
                                        <p:cTn id="134" dur="41" decel="50000">
                                          <p:stCondLst>
                                            <p:cond delay="169"/>
                                          </p:stCondLst>
                                        </p:cTn>
                                        <p:tgtEl>
                                          <p:spTgt spid="9240"/>
                                        </p:tgtEl>
                                      </p:cBhvr>
                                      <p:to x="100000" y="100000"/>
                                    </p:animScale>
                                    <p:animScale>
                                      <p:cBhvr>
                                        <p:cTn id="135" dur="7">
                                          <p:stCondLst>
                                            <p:cond delay="328"/>
                                          </p:stCondLst>
                                        </p:cTn>
                                        <p:tgtEl>
                                          <p:spTgt spid="9240"/>
                                        </p:tgtEl>
                                      </p:cBhvr>
                                      <p:to x="100000" y="80000"/>
                                    </p:animScale>
                                    <p:animScale>
                                      <p:cBhvr>
                                        <p:cTn id="136" dur="41" decel="50000">
                                          <p:stCondLst>
                                            <p:cond delay="335"/>
                                          </p:stCondLst>
                                        </p:cTn>
                                        <p:tgtEl>
                                          <p:spTgt spid="9240"/>
                                        </p:tgtEl>
                                      </p:cBhvr>
                                      <p:to x="100000" y="100000"/>
                                    </p:animScale>
                                    <p:animScale>
                                      <p:cBhvr>
                                        <p:cTn id="137" dur="7">
                                          <p:stCondLst>
                                            <p:cond delay="410"/>
                                          </p:stCondLst>
                                        </p:cTn>
                                        <p:tgtEl>
                                          <p:spTgt spid="9240"/>
                                        </p:tgtEl>
                                      </p:cBhvr>
                                      <p:to x="100000" y="90000"/>
                                    </p:animScale>
                                    <p:animScale>
                                      <p:cBhvr>
                                        <p:cTn id="138" dur="41" decel="50000">
                                          <p:stCondLst>
                                            <p:cond delay="417"/>
                                          </p:stCondLst>
                                        </p:cTn>
                                        <p:tgtEl>
                                          <p:spTgt spid="9240"/>
                                        </p:tgtEl>
                                      </p:cBhvr>
                                      <p:to x="100000" y="100000"/>
                                    </p:animScale>
                                    <p:animScale>
                                      <p:cBhvr>
                                        <p:cTn id="139" dur="7">
                                          <p:stCondLst>
                                            <p:cond delay="452"/>
                                          </p:stCondLst>
                                        </p:cTn>
                                        <p:tgtEl>
                                          <p:spTgt spid="9240"/>
                                        </p:tgtEl>
                                      </p:cBhvr>
                                      <p:to x="100000" y="95000"/>
                                    </p:animScale>
                                    <p:animScale>
                                      <p:cBhvr>
                                        <p:cTn id="140" dur="41" decel="50000">
                                          <p:stCondLst>
                                            <p:cond delay="458"/>
                                          </p:stCondLst>
                                        </p:cTn>
                                        <p:tgtEl>
                                          <p:spTgt spid="9240"/>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31" presetClass="entr" presetSubtype="0" fill="hold" grpId="0" nodeType="clickEffect">
                                  <p:stCondLst>
                                    <p:cond delay="0"/>
                                  </p:stCondLst>
                                  <p:iterate type="lt">
                                    <p:tmPct val="5000"/>
                                  </p:iterate>
                                  <p:childTnLst>
                                    <p:set>
                                      <p:cBhvr>
                                        <p:cTn id="144" dur="1" fill="hold">
                                          <p:stCondLst>
                                            <p:cond delay="0"/>
                                          </p:stCondLst>
                                        </p:cTn>
                                        <p:tgtEl>
                                          <p:spTgt spid="9241"/>
                                        </p:tgtEl>
                                        <p:attrNameLst>
                                          <p:attrName>style.visibility</p:attrName>
                                        </p:attrNameLst>
                                      </p:cBhvr>
                                      <p:to>
                                        <p:strVal val="visible"/>
                                      </p:to>
                                    </p:set>
                                    <p:anim calcmode="lin" valueType="num">
                                      <p:cBhvr>
                                        <p:cTn id="145" dur="1000" fill="hold"/>
                                        <p:tgtEl>
                                          <p:spTgt spid="9241"/>
                                        </p:tgtEl>
                                        <p:attrNameLst>
                                          <p:attrName>ppt_w</p:attrName>
                                        </p:attrNameLst>
                                      </p:cBhvr>
                                      <p:tavLst>
                                        <p:tav tm="0">
                                          <p:val>
                                            <p:fltVal val="0"/>
                                          </p:val>
                                        </p:tav>
                                        <p:tav tm="100000">
                                          <p:val>
                                            <p:strVal val="#ppt_w"/>
                                          </p:val>
                                        </p:tav>
                                      </p:tavLst>
                                    </p:anim>
                                    <p:anim calcmode="lin" valueType="num">
                                      <p:cBhvr>
                                        <p:cTn id="146" dur="1000" fill="hold"/>
                                        <p:tgtEl>
                                          <p:spTgt spid="9241"/>
                                        </p:tgtEl>
                                        <p:attrNameLst>
                                          <p:attrName>ppt_h</p:attrName>
                                        </p:attrNameLst>
                                      </p:cBhvr>
                                      <p:tavLst>
                                        <p:tav tm="0">
                                          <p:val>
                                            <p:fltVal val="0"/>
                                          </p:val>
                                        </p:tav>
                                        <p:tav tm="100000">
                                          <p:val>
                                            <p:strVal val="#ppt_h"/>
                                          </p:val>
                                        </p:tav>
                                      </p:tavLst>
                                    </p:anim>
                                    <p:anim calcmode="lin" valueType="num">
                                      <p:cBhvr>
                                        <p:cTn id="147" dur="1000" fill="hold"/>
                                        <p:tgtEl>
                                          <p:spTgt spid="9241"/>
                                        </p:tgtEl>
                                        <p:attrNameLst>
                                          <p:attrName>style.rotation</p:attrName>
                                        </p:attrNameLst>
                                      </p:cBhvr>
                                      <p:tavLst>
                                        <p:tav tm="0">
                                          <p:val>
                                            <p:fltVal val="90"/>
                                          </p:val>
                                        </p:tav>
                                        <p:tav tm="100000">
                                          <p:val>
                                            <p:fltVal val="0"/>
                                          </p:val>
                                        </p:tav>
                                      </p:tavLst>
                                    </p:anim>
                                    <p:animEffect transition="in" filter="fade">
                                      <p:cBhvr>
                                        <p:cTn id="148" dur="1000"/>
                                        <p:tgtEl>
                                          <p:spTgt spid="9241"/>
                                        </p:tgtEl>
                                      </p:cBhvr>
                                    </p:animEffec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9239"/>
                                        </p:tgtEl>
                                        <p:attrNameLst>
                                          <p:attrName>style.visibility</p:attrName>
                                        </p:attrNameLst>
                                      </p:cBhvr>
                                      <p:to>
                                        <p:strVal val="visible"/>
                                      </p:to>
                                    </p:set>
                                    <p:animEffect transition="in" filter="wipe(down)">
                                      <p:cBhvr>
                                        <p:cTn id="153" dur="145">
                                          <p:stCondLst>
                                            <p:cond delay="0"/>
                                          </p:stCondLst>
                                        </p:cTn>
                                        <p:tgtEl>
                                          <p:spTgt spid="9239"/>
                                        </p:tgtEl>
                                      </p:cBhvr>
                                    </p:animEffect>
                                    <p:anim calcmode="lin" valueType="num">
                                      <p:cBhvr>
                                        <p:cTn id="154" dur="456" tmFilter="0,0; 0.14,0.36; 0.43,0.73; 0.71,0.91; 1.0,1.0">
                                          <p:stCondLst>
                                            <p:cond delay="0"/>
                                          </p:stCondLst>
                                        </p:cTn>
                                        <p:tgtEl>
                                          <p:spTgt spid="9239"/>
                                        </p:tgtEl>
                                        <p:attrNameLst>
                                          <p:attrName>ppt_x</p:attrName>
                                        </p:attrNameLst>
                                      </p:cBhvr>
                                      <p:tavLst>
                                        <p:tav tm="0">
                                          <p:val>
                                            <p:strVal val="#ppt_x-0.25"/>
                                          </p:val>
                                        </p:tav>
                                        <p:tav tm="100000">
                                          <p:val>
                                            <p:strVal val="#ppt_x"/>
                                          </p:val>
                                        </p:tav>
                                      </p:tavLst>
                                    </p:anim>
                                    <p:anim calcmode="lin" valueType="num">
                                      <p:cBhvr>
                                        <p:cTn id="155" dur="166" tmFilter="0.0,0.0; 0.25,0.07; 0.50,0.2; 0.75,0.467; 1.0,1.0">
                                          <p:stCondLst>
                                            <p:cond delay="0"/>
                                          </p:stCondLst>
                                        </p:cTn>
                                        <p:tgtEl>
                                          <p:spTgt spid="9239"/>
                                        </p:tgtEl>
                                        <p:attrNameLst>
                                          <p:attrName>ppt_y</p:attrName>
                                        </p:attrNameLst>
                                      </p:cBhvr>
                                      <p:tavLst>
                                        <p:tav tm="0" fmla="#ppt_y-sin(pi*$)/3">
                                          <p:val>
                                            <p:fltVal val="0.5"/>
                                          </p:val>
                                        </p:tav>
                                        <p:tav tm="100000">
                                          <p:val>
                                            <p:fltVal val="1"/>
                                          </p:val>
                                        </p:tav>
                                      </p:tavLst>
                                    </p:anim>
                                    <p:anim calcmode="lin" valueType="num">
                                      <p:cBhvr>
                                        <p:cTn id="156" dur="166" tmFilter="0, 0; 0.125,0.2665; 0.25,0.4; 0.375,0.465; 0.5,0.5;  0.625,0.535; 0.75,0.6; 0.875,0.7335; 1,1">
                                          <p:stCondLst>
                                            <p:cond delay="166"/>
                                          </p:stCondLst>
                                        </p:cTn>
                                        <p:tgtEl>
                                          <p:spTgt spid="9239"/>
                                        </p:tgtEl>
                                        <p:attrNameLst>
                                          <p:attrName>ppt_y</p:attrName>
                                        </p:attrNameLst>
                                      </p:cBhvr>
                                      <p:tavLst>
                                        <p:tav tm="0" fmla="#ppt_y-sin(pi*$)/9">
                                          <p:val>
                                            <p:fltVal val="0"/>
                                          </p:val>
                                        </p:tav>
                                        <p:tav tm="100000">
                                          <p:val>
                                            <p:fltVal val="1"/>
                                          </p:val>
                                        </p:tav>
                                      </p:tavLst>
                                    </p:anim>
                                    <p:anim calcmode="lin" valueType="num">
                                      <p:cBhvr>
                                        <p:cTn id="157" dur="83" tmFilter="0, 0; 0.125,0.2665; 0.25,0.4; 0.375,0.465; 0.5,0.5;  0.625,0.535; 0.75,0.6; 0.875,0.7335; 1,1">
                                          <p:stCondLst>
                                            <p:cond delay="331"/>
                                          </p:stCondLst>
                                        </p:cTn>
                                        <p:tgtEl>
                                          <p:spTgt spid="9239"/>
                                        </p:tgtEl>
                                        <p:attrNameLst>
                                          <p:attrName>ppt_y</p:attrName>
                                        </p:attrNameLst>
                                      </p:cBhvr>
                                      <p:tavLst>
                                        <p:tav tm="0" fmla="#ppt_y-sin(pi*$)/27">
                                          <p:val>
                                            <p:fltVal val="0"/>
                                          </p:val>
                                        </p:tav>
                                        <p:tav tm="100000">
                                          <p:val>
                                            <p:fltVal val="1"/>
                                          </p:val>
                                        </p:tav>
                                      </p:tavLst>
                                    </p:anim>
                                    <p:anim calcmode="lin" valueType="num">
                                      <p:cBhvr>
                                        <p:cTn id="158" dur="41" tmFilter="0, 0; 0.125,0.2665; 0.25,0.4; 0.375,0.465; 0.5,0.5;  0.625,0.535; 0.75,0.6; 0.875,0.7335; 1,1">
                                          <p:stCondLst>
                                            <p:cond delay="414"/>
                                          </p:stCondLst>
                                        </p:cTn>
                                        <p:tgtEl>
                                          <p:spTgt spid="9239"/>
                                        </p:tgtEl>
                                        <p:attrNameLst>
                                          <p:attrName>ppt_y</p:attrName>
                                        </p:attrNameLst>
                                      </p:cBhvr>
                                      <p:tavLst>
                                        <p:tav tm="0" fmla="#ppt_y-sin(pi*$)/81">
                                          <p:val>
                                            <p:fltVal val="0"/>
                                          </p:val>
                                        </p:tav>
                                        <p:tav tm="100000">
                                          <p:val>
                                            <p:fltVal val="1"/>
                                          </p:val>
                                        </p:tav>
                                      </p:tavLst>
                                    </p:anim>
                                    <p:animScale>
                                      <p:cBhvr>
                                        <p:cTn id="159" dur="7">
                                          <p:stCondLst>
                                            <p:cond delay="162"/>
                                          </p:stCondLst>
                                        </p:cTn>
                                        <p:tgtEl>
                                          <p:spTgt spid="9239"/>
                                        </p:tgtEl>
                                      </p:cBhvr>
                                      <p:to x="100000" y="60000"/>
                                    </p:animScale>
                                    <p:animScale>
                                      <p:cBhvr>
                                        <p:cTn id="160" dur="41" decel="50000">
                                          <p:stCondLst>
                                            <p:cond delay="169"/>
                                          </p:stCondLst>
                                        </p:cTn>
                                        <p:tgtEl>
                                          <p:spTgt spid="9239"/>
                                        </p:tgtEl>
                                      </p:cBhvr>
                                      <p:to x="100000" y="100000"/>
                                    </p:animScale>
                                    <p:animScale>
                                      <p:cBhvr>
                                        <p:cTn id="161" dur="7">
                                          <p:stCondLst>
                                            <p:cond delay="328"/>
                                          </p:stCondLst>
                                        </p:cTn>
                                        <p:tgtEl>
                                          <p:spTgt spid="9239"/>
                                        </p:tgtEl>
                                      </p:cBhvr>
                                      <p:to x="100000" y="80000"/>
                                    </p:animScale>
                                    <p:animScale>
                                      <p:cBhvr>
                                        <p:cTn id="162" dur="41" decel="50000">
                                          <p:stCondLst>
                                            <p:cond delay="335"/>
                                          </p:stCondLst>
                                        </p:cTn>
                                        <p:tgtEl>
                                          <p:spTgt spid="9239"/>
                                        </p:tgtEl>
                                      </p:cBhvr>
                                      <p:to x="100000" y="100000"/>
                                    </p:animScale>
                                    <p:animScale>
                                      <p:cBhvr>
                                        <p:cTn id="163" dur="7">
                                          <p:stCondLst>
                                            <p:cond delay="410"/>
                                          </p:stCondLst>
                                        </p:cTn>
                                        <p:tgtEl>
                                          <p:spTgt spid="9239"/>
                                        </p:tgtEl>
                                      </p:cBhvr>
                                      <p:to x="100000" y="90000"/>
                                    </p:animScale>
                                    <p:animScale>
                                      <p:cBhvr>
                                        <p:cTn id="164" dur="41" decel="50000">
                                          <p:stCondLst>
                                            <p:cond delay="417"/>
                                          </p:stCondLst>
                                        </p:cTn>
                                        <p:tgtEl>
                                          <p:spTgt spid="9239"/>
                                        </p:tgtEl>
                                      </p:cBhvr>
                                      <p:to x="100000" y="100000"/>
                                    </p:animScale>
                                    <p:animScale>
                                      <p:cBhvr>
                                        <p:cTn id="165" dur="7">
                                          <p:stCondLst>
                                            <p:cond delay="452"/>
                                          </p:stCondLst>
                                        </p:cTn>
                                        <p:tgtEl>
                                          <p:spTgt spid="9239"/>
                                        </p:tgtEl>
                                      </p:cBhvr>
                                      <p:to x="100000" y="95000"/>
                                    </p:animScale>
                                    <p:animScale>
                                      <p:cBhvr>
                                        <p:cTn id="166" dur="41" decel="50000">
                                          <p:stCondLst>
                                            <p:cond delay="458"/>
                                          </p:stCondLst>
                                        </p:cTn>
                                        <p:tgtEl>
                                          <p:spTgt spid="923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41" presetClass="entr" presetSubtype="0" fill="hold" grpId="0" nodeType="clickEffect">
                                  <p:stCondLst>
                                    <p:cond delay="0"/>
                                  </p:stCondLst>
                                  <p:iterate type="lt">
                                    <p:tmPct val="10000"/>
                                  </p:iterate>
                                  <p:childTnLst>
                                    <p:set>
                                      <p:cBhvr>
                                        <p:cTn id="170" dur="1" fill="hold">
                                          <p:stCondLst>
                                            <p:cond delay="0"/>
                                          </p:stCondLst>
                                        </p:cTn>
                                        <p:tgtEl>
                                          <p:spTgt spid="9238"/>
                                        </p:tgtEl>
                                        <p:attrNameLst>
                                          <p:attrName>style.visibility</p:attrName>
                                        </p:attrNameLst>
                                      </p:cBhvr>
                                      <p:to>
                                        <p:strVal val="visible"/>
                                      </p:to>
                                    </p:set>
                                    <p:anim calcmode="lin" valueType="num">
                                      <p:cBhvr>
                                        <p:cTn id="171" dur="500" fill="hold"/>
                                        <p:tgtEl>
                                          <p:spTgt spid="9238"/>
                                        </p:tgtEl>
                                        <p:attrNameLst>
                                          <p:attrName>ppt_x</p:attrName>
                                        </p:attrNameLst>
                                      </p:cBhvr>
                                      <p:tavLst>
                                        <p:tav tm="0">
                                          <p:val>
                                            <p:strVal val="#ppt_x"/>
                                          </p:val>
                                        </p:tav>
                                        <p:tav tm="50000">
                                          <p:val>
                                            <p:strVal val="#ppt_x+.1"/>
                                          </p:val>
                                        </p:tav>
                                        <p:tav tm="100000">
                                          <p:val>
                                            <p:strVal val="#ppt_x"/>
                                          </p:val>
                                        </p:tav>
                                      </p:tavLst>
                                    </p:anim>
                                    <p:anim calcmode="lin" valueType="num">
                                      <p:cBhvr>
                                        <p:cTn id="172" dur="500" fill="hold"/>
                                        <p:tgtEl>
                                          <p:spTgt spid="9238"/>
                                        </p:tgtEl>
                                        <p:attrNameLst>
                                          <p:attrName>ppt_y</p:attrName>
                                        </p:attrNameLst>
                                      </p:cBhvr>
                                      <p:tavLst>
                                        <p:tav tm="0">
                                          <p:val>
                                            <p:strVal val="#ppt_y"/>
                                          </p:val>
                                        </p:tav>
                                        <p:tav tm="100000">
                                          <p:val>
                                            <p:strVal val="#ppt_y"/>
                                          </p:val>
                                        </p:tav>
                                      </p:tavLst>
                                    </p:anim>
                                    <p:anim calcmode="lin" valueType="num">
                                      <p:cBhvr>
                                        <p:cTn id="173" dur="500" fill="hold"/>
                                        <p:tgtEl>
                                          <p:spTgt spid="9238"/>
                                        </p:tgtEl>
                                        <p:attrNameLst>
                                          <p:attrName>ppt_h</p:attrName>
                                        </p:attrNameLst>
                                      </p:cBhvr>
                                      <p:tavLst>
                                        <p:tav tm="0">
                                          <p:val>
                                            <p:strVal val="#ppt_h/10"/>
                                          </p:val>
                                        </p:tav>
                                        <p:tav tm="50000">
                                          <p:val>
                                            <p:strVal val="#ppt_h+.01"/>
                                          </p:val>
                                        </p:tav>
                                        <p:tav tm="100000">
                                          <p:val>
                                            <p:strVal val="#ppt_h"/>
                                          </p:val>
                                        </p:tav>
                                      </p:tavLst>
                                    </p:anim>
                                    <p:anim calcmode="lin" valueType="num">
                                      <p:cBhvr>
                                        <p:cTn id="174" dur="500" fill="hold"/>
                                        <p:tgtEl>
                                          <p:spTgt spid="9238"/>
                                        </p:tgtEl>
                                        <p:attrNameLst>
                                          <p:attrName>ppt_w</p:attrName>
                                        </p:attrNameLst>
                                      </p:cBhvr>
                                      <p:tavLst>
                                        <p:tav tm="0">
                                          <p:val>
                                            <p:strVal val="#ppt_w/10"/>
                                          </p:val>
                                        </p:tav>
                                        <p:tav tm="50000">
                                          <p:val>
                                            <p:strVal val="#ppt_w+.01"/>
                                          </p:val>
                                        </p:tav>
                                        <p:tav tm="100000">
                                          <p:val>
                                            <p:strVal val="#ppt_w"/>
                                          </p:val>
                                        </p:tav>
                                      </p:tavLst>
                                    </p:anim>
                                    <p:animEffect transition="in" filter="fade">
                                      <p:cBhvr>
                                        <p:cTn id="175" dur="500" tmFilter="0,0; .5, 1; 1, 1"/>
                                        <p:tgtEl>
                                          <p:spTgt spid="9238"/>
                                        </p:tgtEl>
                                      </p:cBhvr>
                                    </p:animEffect>
                                  </p:childTnLst>
                                </p:cTn>
                              </p:par>
                            </p:childTnLst>
                          </p:cTn>
                        </p:par>
                      </p:childTnLst>
                    </p:cTn>
                  </p:par>
                  <p:par>
                    <p:cTn id="176" fill="hold">
                      <p:stCondLst>
                        <p:cond delay="indefinite"/>
                      </p:stCondLst>
                      <p:childTnLst>
                        <p:par>
                          <p:cTn id="177" fill="hold">
                            <p:stCondLst>
                              <p:cond delay="0"/>
                            </p:stCondLst>
                            <p:childTnLst>
                              <p:par>
                                <p:cTn id="178" presetID="34" presetClass="entr" presetSubtype="0" fill="hold" grpId="0" nodeType="clickEffect">
                                  <p:stCondLst>
                                    <p:cond delay="0"/>
                                  </p:stCondLst>
                                  <p:childTnLst>
                                    <p:set>
                                      <p:cBhvr>
                                        <p:cTn id="179" dur="1" fill="hold">
                                          <p:stCondLst>
                                            <p:cond delay="0"/>
                                          </p:stCondLst>
                                        </p:cTn>
                                        <p:tgtEl>
                                          <p:spTgt spid="9245"/>
                                        </p:tgtEl>
                                        <p:attrNameLst>
                                          <p:attrName>style.visibility</p:attrName>
                                        </p:attrNameLst>
                                      </p:cBhvr>
                                      <p:to>
                                        <p:strVal val="visible"/>
                                      </p:to>
                                    </p:set>
                                    <p:anim from="(-#ppt_w/2)" to="(#ppt_x)" calcmode="lin" valueType="num">
                                      <p:cBhvr>
                                        <p:cTn id="180" dur="600" fill="hold">
                                          <p:stCondLst>
                                            <p:cond delay="0"/>
                                          </p:stCondLst>
                                        </p:cTn>
                                        <p:tgtEl>
                                          <p:spTgt spid="9245"/>
                                        </p:tgtEl>
                                        <p:attrNameLst>
                                          <p:attrName>ppt_x</p:attrName>
                                        </p:attrNameLst>
                                      </p:cBhvr>
                                    </p:anim>
                                    <p:anim from="0" to="-1.0" calcmode="lin" valueType="num">
                                      <p:cBhvr>
                                        <p:cTn id="181" dur="200" decel="50000" autoRev="1" fill="hold">
                                          <p:stCondLst>
                                            <p:cond delay="600"/>
                                          </p:stCondLst>
                                        </p:cTn>
                                        <p:tgtEl>
                                          <p:spTgt spid="9245"/>
                                        </p:tgtEl>
                                        <p:attrNameLst>
                                          <p:attrName>xshear</p:attrName>
                                        </p:attrNameLst>
                                      </p:cBhvr>
                                    </p:anim>
                                    <p:animScale>
                                      <p:cBhvr>
                                        <p:cTn id="182" dur="200" decel="100000" autoRev="1" fill="hold">
                                          <p:stCondLst>
                                            <p:cond delay="600"/>
                                          </p:stCondLst>
                                        </p:cTn>
                                        <p:tgtEl>
                                          <p:spTgt spid="9245"/>
                                        </p:tgtEl>
                                      </p:cBhvr>
                                      <p:from x="100000" y="100000"/>
                                      <p:to x="80000" y="100000"/>
                                    </p:animScale>
                                    <p:anim by="(#ppt_h/3+#ppt_w*0.1)" calcmode="lin" valueType="num">
                                      <p:cBhvr additive="sum">
                                        <p:cTn id="183" dur="200" decel="100000" autoRev="1" fill="hold">
                                          <p:stCondLst>
                                            <p:cond delay="600"/>
                                          </p:stCondLst>
                                        </p:cTn>
                                        <p:tgtEl>
                                          <p:spTgt spid="9245"/>
                                        </p:tgtEl>
                                        <p:attrNameLst>
                                          <p:attrName>ppt_x</p:attrName>
                                        </p:attrNameLst>
                                      </p:cBhvr>
                                    </p:anim>
                                  </p:childTnLst>
                                </p:cTn>
                              </p:par>
                            </p:childTnLst>
                          </p:cTn>
                        </p:par>
                      </p:childTnLst>
                    </p:cTn>
                  </p:par>
                  <p:par>
                    <p:cTn id="184" fill="hold">
                      <p:stCondLst>
                        <p:cond delay="indefinite"/>
                      </p:stCondLst>
                      <p:childTnLst>
                        <p:par>
                          <p:cTn id="185" fill="hold">
                            <p:stCondLst>
                              <p:cond delay="0"/>
                            </p:stCondLst>
                            <p:childTnLst>
                              <p:par>
                                <p:cTn id="186" presetID="9" presetClass="entr" presetSubtype="0" fill="hold" grpId="0" nodeType="clickEffect">
                                  <p:stCondLst>
                                    <p:cond delay="0"/>
                                  </p:stCondLst>
                                  <p:childTnLst>
                                    <p:set>
                                      <p:cBhvr>
                                        <p:cTn id="187" dur="1" fill="hold">
                                          <p:stCondLst>
                                            <p:cond delay="0"/>
                                          </p:stCondLst>
                                        </p:cTn>
                                        <p:tgtEl>
                                          <p:spTgt spid="9264"/>
                                        </p:tgtEl>
                                        <p:attrNameLst>
                                          <p:attrName>style.visibility</p:attrName>
                                        </p:attrNameLst>
                                      </p:cBhvr>
                                      <p:to>
                                        <p:strVal val="visible"/>
                                      </p:to>
                                    </p:set>
                                    <p:animEffect transition="in" filter="dissolve">
                                      <p:cBhvr>
                                        <p:cTn id="188" dur="500"/>
                                        <p:tgtEl>
                                          <p:spTgt spid="9264"/>
                                        </p:tgtEl>
                                      </p:cBhvr>
                                    </p:animEffect>
                                  </p:childTnLst>
                                </p:cTn>
                              </p:par>
                            </p:childTnLst>
                          </p:cTn>
                        </p:par>
                      </p:childTnLst>
                    </p:cTn>
                  </p:par>
                  <p:par>
                    <p:cTn id="189" fill="hold">
                      <p:stCondLst>
                        <p:cond delay="indefinite"/>
                      </p:stCondLst>
                      <p:childTnLst>
                        <p:par>
                          <p:cTn id="190" fill="hold">
                            <p:stCondLst>
                              <p:cond delay="0"/>
                            </p:stCondLst>
                            <p:childTnLst>
                              <p:par>
                                <p:cTn id="191" presetID="52" presetClass="entr" presetSubtype="0" fill="hold" grpId="0" nodeType="clickEffect">
                                  <p:stCondLst>
                                    <p:cond delay="0"/>
                                  </p:stCondLst>
                                  <p:childTnLst>
                                    <p:set>
                                      <p:cBhvr>
                                        <p:cTn id="192" dur="1" fill="hold">
                                          <p:stCondLst>
                                            <p:cond delay="0"/>
                                          </p:stCondLst>
                                        </p:cTn>
                                        <p:tgtEl>
                                          <p:spTgt spid="9242"/>
                                        </p:tgtEl>
                                        <p:attrNameLst>
                                          <p:attrName>style.visibility</p:attrName>
                                        </p:attrNameLst>
                                      </p:cBhvr>
                                      <p:to>
                                        <p:strVal val="visible"/>
                                      </p:to>
                                    </p:set>
                                    <p:animScale>
                                      <p:cBhvr>
                                        <p:cTn id="193" dur="1000" decel="50000" fill="hold">
                                          <p:stCondLst>
                                            <p:cond delay="0"/>
                                          </p:stCondLst>
                                        </p:cTn>
                                        <p:tgtEl>
                                          <p:spTgt spid="92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4" dur="1000" decel="50000" fill="hold">
                                          <p:stCondLst>
                                            <p:cond delay="0"/>
                                          </p:stCondLst>
                                        </p:cTn>
                                        <p:tgtEl>
                                          <p:spTgt spid="9242"/>
                                        </p:tgtEl>
                                        <p:attrNameLst>
                                          <p:attrName>ppt_x</p:attrName>
                                          <p:attrName>ppt_y</p:attrName>
                                        </p:attrNameLst>
                                      </p:cBhvr>
                                    </p:animMotion>
                                    <p:animEffect transition="in" filter="fade">
                                      <p:cBhvr>
                                        <p:cTn id="195" dur="1000"/>
                                        <p:tgtEl>
                                          <p:spTgt spid="9242"/>
                                        </p:tgtEl>
                                      </p:cBhvr>
                                    </p:animEffect>
                                  </p:childTnLst>
                                </p:cTn>
                              </p:par>
                            </p:childTnLst>
                          </p:cTn>
                        </p:par>
                      </p:childTnLst>
                    </p:cTn>
                  </p:par>
                  <p:par>
                    <p:cTn id="196" fill="hold">
                      <p:stCondLst>
                        <p:cond delay="indefinite"/>
                      </p:stCondLst>
                      <p:childTnLst>
                        <p:par>
                          <p:cTn id="197" fill="hold">
                            <p:stCondLst>
                              <p:cond delay="0"/>
                            </p:stCondLst>
                            <p:childTnLst>
                              <p:par>
                                <p:cTn id="198" presetID="4" presetClass="entr" presetSubtype="16" fill="hold" grpId="0" nodeType="clickEffect">
                                  <p:stCondLst>
                                    <p:cond delay="0"/>
                                  </p:stCondLst>
                                  <p:childTnLst>
                                    <p:set>
                                      <p:cBhvr>
                                        <p:cTn id="199" dur="1" fill="hold">
                                          <p:stCondLst>
                                            <p:cond delay="0"/>
                                          </p:stCondLst>
                                        </p:cTn>
                                        <p:tgtEl>
                                          <p:spTgt spid="9272"/>
                                        </p:tgtEl>
                                        <p:attrNameLst>
                                          <p:attrName>style.visibility</p:attrName>
                                        </p:attrNameLst>
                                      </p:cBhvr>
                                      <p:to>
                                        <p:strVal val="visible"/>
                                      </p:to>
                                    </p:set>
                                    <p:animEffect transition="in" filter="box(in)">
                                      <p:cBhvr>
                                        <p:cTn id="200" dur="500"/>
                                        <p:tgtEl>
                                          <p:spTgt spid="927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01" fill="hold" display="0">
                  <p:stCondLst>
                    <p:cond delay="indefinite"/>
                  </p:stCondLst>
                  <p:endCondLst>
                    <p:cond evt="onPrev" delay="0">
                      <p:tgtEl>
                        <p:sldTgt/>
                      </p:tgtEl>
                    </p:cond>
                    <p:cond evt="onStopAudio" delay="0">
                      <p:tgtEl>
                        <p:sldTgt/>
                      </p:tgtEl>
                    </p:cond>
                  </p:endCondLst>
                </p:cTn>
                <p:tgtEl>
                  <p:spTgt spid="9270"/>
                </p:tgtEl>
              </p:cMediaNode>
            </p:audio>
          </p:childTnLst>
        </p:cTn>
      </p:par>
    </p:tnLst>
    <p:bldLst>
      <p:bldP spid="9219" grpId="0" animBg="1"/>
      <p:bldP spid="9221" grpId="0"/>
      <p:bldP spid="9222" grpId="0" build="p" animBg="1"/>
      <p:bldP spid="9223" grpId="0" build="p" animBg="1"/>
      <p:bldP spid="9228" grpId="0" animBg="1"/>
      <p:bldP spid="9232" grpId="0" animBg="1"/>
      <p:bldP spid="9235" grpId="0" animBg="1"/>
      <p:bldP spid="9237" grpId="0" animBg="1"/>
      <p:bldP spid="9238" grpId="0" animBg="1"/>
      <p:bldP spid="9239" grpId="0" animBg="1"/>
      <p:bldP spid="9240" grpId="0" animBg="1"/>
      <p:bldP spid="9241" grpId="0" animBg="1"/>
      <p:bldP spid="9242" grpId="0"/>
      <p:bldP spid="9245" grpId="0" animBg="1"/>
      <p:bldP spid="9248" grpId="0" animBg="1"/>
      <p:bldP spid="9250" grpId="0"/>
      <p:bldP spid="9252" grpId="0"/>
      <p:bldP spid="9258" grpId="0"/>
      <p:bldP spid="9264" grpId="0"/>
      <p:bldP spid="9272"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5181600"/>
            <a:ext cx="9144000" cy="1676400"/>
          </a:xfrm>
          <a:prstGeom prst="rect">
            <a:avLst/>
          </a:prstGeom>
          <a:solidFill>
            <a:srgbClr val="FFCC99"/>
          </a:solidFill>
          <a:ln w="9525">
            <a:solidFill>
              <a:schemeClr val="tx1"/>
            </a:solidFill>
            <a:miter lim="800000"/>
            <a:headEnd/>
            <a:tailEnd/>
          </a:ln>
          <a:effectLst/>
        </p:spPr>
        <p:txBody>
          <a:bodyPr wrap="none" anchor="ctr">
            <a:prstTxWarp prst="textNoShape">
              <a:avLst/>
            </a:prstTxWarp>
          </a:bodyPr>
          <a:lstStyle/>
          <a:p>
            <a:pPr algn="ctr"/>
            <a:endParaRPr lang="en-GB"/>
          </a:p>
        </p:txBody>
      </p:sp>
      <p:sp>
        <p:nvSpPr>
          <p:cNvPr id="4099" name="Oval 3"/>
          <p:cNvSpPr>
            <a:spLocks noChangeArrowheads="1"/>
          </p:cNvSpPr>
          <p:nvPr/>
        </p:nvSpPr>
        <p:spPr bwMode="auto">
          <a:xfrm>
            <a:off x="609600" y="1828800"/>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4100" name="Oval 4"/>
          <p:cNvSpPr>
            <a:spLocks noChangeArrowheads="1"/>
          </p:cNvSpPr>
          <p:nvPr/>
        </p:nvSpPr>
        <p:spPr bwMode="auto">
          <a:xfrm>
            <a:off x="2438400" y="1905000"/>
            <a:ext cx="6705600" cy="22860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endParaRPr lang="en-GB" sz="1400"/>
          </a:p>
        </p:txBody>
      </p:sp>
      <p:sp>
        <p:nvSpPr>
          <p:cNvPr id="4101" name="Rectangle 5"/>
          <p:cNvSpPr>
            <a:spLocks noGrp="1" noChangeArrowheads="1"/>
          </p:cNvSpPr>
          <p:nvPr>
            <p:ph type="title"/>
          </p:nvPr>
        </p:nvSpPr>
        <p:spPr>
          <a:xfrm>
            <a:off x="685800" y="381000"/>
            <a:ext cx="7772400" cy="1143000"/>
          </a:xfrm>
        </p:spPr>
        <p:txBody>
          <a:bodyPr/>
          <a:lstStyle/>
          <a:p>
            <a:pPr algn="l"/>
            <a:r>
              <a:rPr lang="en-US" sz="2400"/>
              <a:t>2.  Entrance, Proclamation, Discipleship</a:t>
            </a:r>
            <a:r>
              <a:rPr lang="en-US" sz="2800"/>
              <a:t>			                 </a:t>
            </a:r>
          </a:p>
        </p:txBody>
      </p:sp>
      <p:sp>
        <p:nvSpPr>
          <p:cNvPr id="4102" name="Rectangle 6"/>
          <p:cNvSpPr>
            <a:spLocks noGrp="1" noChangeArrowheads="1"/>
          </p:cNvSpPr>
          <p:nvPr>
            <p:ph type="body" sz="half" idx="1"/>
          </p:nvPr>
        </p:nvSpPr>
        <p:spPr>
          <a:xfrm>
            <a:off x="3059113" y="2997200"/>
            <a:ext cx="1163637" cy="330200"/>
          </a:xfrm>
          <a:ln>
            <a:solidFill>
              <a:schemeClr val="tx1"/>
            </a:solidFill>
          </a:ln>
        </p:spPr>
        <p:txBody>
          <a:bodyPr/>
          <a:lstStyle/>
          <a:p>
            <a:pPr>
              <a:lnSpc>
                <a:spcPct val="80000"/>
              </a:lnSpc>
              <a:buFontTx/>
              <a:buNone/>
            </a:pPr>
            <a:r>
              <a:rPr lang="en-US" sz="1800"/>
              <a:t>Church</a:t>
            </a:r>
          </a:p>
        </p:txBody>
      </p:sp>
      <p:sp>
        <p:nvSpPr>
          <p:cNvPr id="4103" name="Rectangle 7"/>
          <p:cNvSpPr>
            <a:spLocks noGrp="1" noChangeArrowheads="1"/>
          </p:cNvSpPr>
          <p:nvPr>
            <p:ph type="body" sz="half" idx="2"/>
          </p:nvPr>
        </p:nvSpPr>
        <p:spPr>
          <a:xfrm>
            <a:off x="457200" y="1981200"/>
            <a:ext cx="1676400" cy="685800"/>
          </a:xfrm>
          <a:ln>
            <a:solidFill>
              <a:schemeClr val="tx1"/>
            </a:solidFill>
          </a:ln>
        </p:spPr>
        <p:txBody>
          <a:bodyPr/>
          <a:lstStyle/>
          <a:p>
            <a:pPr>
              <a:lnSpc>
                <a:spcPct val="80000"/>
              </a:lnSpc>
              <a:buFontTx/>
              <a:buNone/>
            </a:pPr>
            <a:r>
              <a:rPr lang="en-US" sz="1800"/>
              <a:t>Churchplanting</a:t>
            </a:r>
            <a:r>
              <a:rPr lang="en-US" sz="2000"/>
              <a:t> </a:t>
            </a:r>
            <a:r>
              <a:rPr lang="en-US" sz="1800"/>
              <a:t>Team</a:t>
            </a:r>
            <a:endParaRPr lang="en-US"/>
          </a:p>
        </p:txBody>
      </p:sp>
      <p:sp>
        <p:nvSpPr>
          <p:cNvPr id="4104" name="Text Box 8"/>
          <p:cNvSpPr txBox="1">
            <a:spLocks noChangeArrowheads="1"/>
          </p:cNvSpPr>
          <p:nvPr/>
        </p:nvSpPr>
        <p:spPr bwMode="auto">
          <a:xfrm>
            <a:off x="0" y="6488113"/>
            <a:ext cx="3203575" cy="314325"/>
          </a:xfrm>
          <a:prstGeom prst="rect">
            <a:avLst/>
          </a:prstGeom>
          <a:noFill/>
          <a:ln w="9525">
            <a:solidFill>
              <a:srgbClr val="FF0000"/>
            </a:solidFill>
            <a:miter lim="800000"/>
            <a:headEnd/>
            <a:tailEnd/>
          </a:ln>
          <a:effectLst/>
        </p:spPr>
        <p:txBody>
          <a:bodyPr>
            <a:prstTxWarp prst="textNoShape">
              <a:avLst/>
            </a:prstTxWarp>
            <a:spAutoFit/>
          </a:bodyPr>
          <a:lstStyle/>
          <a:p>
            <a:r>
              <a:rPr lang="en-US" sz="1400"/>
              <a:t>3. Capital from Businessmen in the City</a:t>
            </a:r>
          </a:p>
        </p:txBody>
      </p:sp>
      <p:sp>
        <p:nvSpPr>
          <p:cNvPr id="4105" name="Text Box 9"/>
          <p:cNvSpPr txBox="1">
            <a:spLocks noChangeArrowheads="1"/>
          </p:cNvSpPr>
          <p:nvPr/>
        </p:nvSpPr>
        <p:spPr bwMode="auto">
          <a:xfrm>
            <a:off x="0" y="6096000"/>
            <a:ext cx="4716463" cy="314325"/>
          </a:xfrm>
          <a:prstGeom prst="rect">
            <a:avLst/>
          </a:prstGeom>
          <a:noFill/>
          <a:ln w="9525">
            <a:solidFill>
              <a:srgbClr val="FF0000"/>
            </a:solidFill>
            <a:miter lim="800000"/>
            <a:headEnd/>
            <a:tailEnd/>
          </a:ln>
          <a:effectLst/>
        </p:spPr>
        <p:txBody>
          <a:bodyPr>
            <a:prstTxWarp prst="textNoShape">
              <a:avLst/>
            </a:prstTxWarp>
            <a:spAutoFit/>
          </a:bodyPr>
          <a:lstStyle/>
          <a:p>
            <a:r>
              <a:rPr lang="en-US" sz="1400"/>
              <a:t>2. Capital from Denomination (often Western funding)</a:t>
            </a:r>
          </a:p>
        </p:txBody>
      </p:sp>
      <p:sp>
        <p:nvSpPr>
          <p:cNvPr id="4108" name="Line 12"/>
          <p:cNvSpPr>
            <a:spLocks noChangeShapeType="1"/>
          </p:cNvSpPr>
          <p:nvPr/>
        </p:nvSpPr>
        <p:spPr bwMode="auto">
          <a:xfrm>
            <a:off x="1676400" y="2667000"/>
            <a:ext cx="1371600" cy="533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9" name="Text Box 13"/>
          <p:cNvSpPr txBox="1">
            <a:spLocks noChangeArrowheads="1"/>
          </p:cNvSpPr>
          <p:nvPr/>
        </p:nvSpPr>
        <p:spPr bwMode="auto">
          <a:xfrm>
            <a:off x="1355725" y="2932113"/>
            <a:ext cx="1555750" cy="822325"/>
          </a:xfrm>
          <a:prstGeom prst="rect">
            <a:avLst/>
          </a:prstGeom>
          <a:noFill/>
          <a:ln w="9525">
            <a:noFill/>
            <a:miter lim="800000"/>
            <a:headEnd/>
            <a:tailEnd/>
          </a:ln>
          <a:effectLst/>
        </p:spPr>
        <p:txBody>
          <a:bodyPr wrap="none">
            <a:prstTxWarp prst="textNoShape">
              <a:avLst/>
            </a:prstTxWarp>
            <a:spAutoFit/>
          </a:bodyPr>
          <a:lstStyle/>
          <a:p>
            <a:r>
              <a:rPr lang="en-US" sz="1200"/>
              <a:t>Evangelism</a:t>
            </a:r>
          </a:p>
          <a:p>
            <a:r>
              <a:rPr lang="en-US" sz="1200">
                <a:solidFill>
                  <a:srgbClr val="FF0000"/>
                </a:solidFill>
              </a:rPr>
              <a:t>creates resources of</a:t>
            </a:r>
          </a:p>
          <a:p>
            <a:r>
              <a:rPr lang="en-US" sz="1200">
                <a:solidFill>
                  <a:srgbClr val="FF0000"/>
                </a:solidFill>
              </a:rPr>
              <a:t>people and tithes from</a:t>
            </a:r>
          </a:p>
          <a:p>
            <a:r>
              <a:rPr lang="en-US" sz="1200">
                <a:solidFill>
                  <a:srgbClr val="FF0000"/>
                </a:solidFill>
              </a:rPr>
              <a:t>within the community</a:t>
            </a:r>
            <a:endParaRPr lang="en-US" sz="1200"/>
          </a:p>
        </p:txBody>
      </p:sp>
      <p:sp>
        <p:nvSpPr>
          <p:cNvPr id="4133" name="Text Box 37"/>
          <p:cNvSpPr txBox="1">
            <a:spLocks noChangeArrowheads="1"/>
          </p:cNvSpPr>
          <p:nvPr/>
        </p:nvSpPr>
        <p:spPr bwMode="auto">
          <a:xfrm>
            <a:off x="0" y="5257800"/>
            <a:ext cx="1828800" cy="336550"/>
          </a:xfrm>
          <a:prstGeom prst="rect">
            <a:avLst/>
          </a:prstGeom>
          <a:noFill/>
          <a:ln w="9525">
            <a:noFill/>
            <a:miter lim="800000"/>
            <a:headEnd/>
            <a:tailEnd/>
          </a:ln>
          <a:effectLst/>
        </p:spPr>
        <p:txBody>
          <a:bodyPr>
            <a:prstTxWarp prst="textNoShape">
              <a:avLst/>
            </a:prstTxWarp>
            <a:spAutoFit/>
          </a:bodyPr>
          <a:lstStyle/>
          <a:p>
            <a:r>
              <a:rPr lang="en-US" sz="1600" b="1" i="1"/>
              <a:t>External Resources</a:t>
            </a:r>
            <a:endParaRPr lang="en-US" sz="1600"/>
          </a:p>
        </p:txBody>
      </p:sp>
      <p:sp>
        <p:nvSpPr>
          <p:cNvPr id="4134" name="Text Box 38"/>
          <p:cNvSpPr txBox="1">
            <a:spLocks noChangeArrowheads="1"/>
          </p:cNvSpPr>
          <p:nvPr/>
        </p:nvSpPr>
        <p:spPr bwMode="auto">
          <a:xfrm>
            <a:off x="228600" y="1447800"/>
            <a:ext cx="2600325" cy="304800"/>
          </a:xfrm>
          <a:prstGeom prst="rect">
            <a:avLst/>
          </a:prstGeom>
          <a:noFill/>
          <a:ln w="9525">
            <a:noFill/>
            <a:miter lim="800000"/>
            <a:headEnd/>
            <a:tailEnd/>
          </a:ln>
          <a:effectLst/>
        </p:spPr>
        <p:txBody>
          <a:bodyPr wrap="none">
            <a:prstTxWarp prst="textNoShape">
              <a:avLst/>
            </a:prstTxWarp>
            <a:spAutoFit/>
          </a:bodyPr>
          <a:lstStyle/>
          <a:p>
            <a:r>
              <a:rPr lang="en-US" sz="1400" b="1" i="1"/>
              <a:t>Internal Slum Church Dynamics</a:t>
            </a:r>
            <a:endParaRPr lang="en-US" sz="1400"/>
          </a:p>
        </p:txBody>
      </p:sp>
      <p:sp>
        <p:nvSpPr>
          <p:cNvPr id="4137" name="Text Box 41"/>
          <p:cNvSpPr txBox="1">
            <a:spLocks noChangeArrowheads="1"/>
          </p:cNvSpPr>
          <p:nvPr/>
        </p:nvSpPr>
        <p:spPr bwMode="auto">
          <a:xfrm>
            <a:off x="5791200" y="620713"/>
            <a:ext cx="3352800" cy="1377950"/>
          </a:xfrm>
          <a:prstGeom prst="rect">
            <a:avLst/>
          </a:prstGeom>
          <a:solidFill>
            <a:schemeClr val="bg1"/>
          </a:solidFill>
          <a:ln w="9525">
            <a:solidFill>
              <a:srgbClr val="FF0000"/>
            </a:solidFill>
            <a:miter lim="800000"/>
            <a:headEnd/>
            <a:tailEnd/>
          </a:ln>
          <a:effectLst/>
        </p:spPr>
        <p:txBody>
          <a:bodyPr>
            <a:prstTxWarp prst="textNoShape">
              <a:avLst/>
            </a:prstTxWarp>
            <a:spAutoFit/>
          </a:bodyPr>
          <a:lstStyle/>
          <a:p>
            <a:pPr marL="457200" indent="-457200"/>
            <a:r>
              <a:rPr lang="en-US" sz="1400"/>
              <a:t>1. The early phase of capitalisation of the</a:t>
            </a:r>
          </a:p>
          <a:p>
            <a:pPr marL="457200" indent="-457200"/>
            <a:r>
              <a:rPr lang="en-US" sz="1400"/>
              <a:t>churchplanting team is needed for sufficient time to establish the congregation (1-3 years).  This requires resources.</a:t>
            </a:r>
          </a:p>
          <a:p>
            <a:pPr marL="457200" indent="-457200"/>
            <a:r>
              <a:rPr lang="en-US" sz="1400"/>
              <a:t>  </a:t>
            </a:r>
          </a:p>
          <a:p>
            <a:pPr marL="457200" indent="-457200"/>
            <a:endParaRPr lang="en-US" sz="1400"/>
          </a:p>
        </p:txBody>
      </p:sp>
      <p:sp>
        <p:nvSpPr>
          <p:cNvPr id="4138" name="Text Box 42"/>
          <p:cNvSpPr txBox="1">
            <a:spLocks noChangeArrowheads="1"/>
          </p:cNvSpPr>
          <p:nvPr/>
        </p:nvSpPr>
        <p:spPr bwMode="auto">
          <a:xfrm>
            <a:off x="3851275" y="3357563"/>
            <a:ext cx="1084263"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Discipleship</a:t>
            </a:r>
          </a:p>
        </p:txBody>
      </p:sp>
      <p:sp>
        <p:nvSpPr>
          <p:cNvPr id="4139" name="Text Box 43"/>
          <p:cNvSpPr txBox="1">
            <a:spLocks noChangeArrowheads="1"/>
          </p:cNvSpPr>
          <p:nvPr/>
        </p:nvSpPr>
        <p:spPr bwMode="auto">
          <a:xfrm>
            <a:off x="0" y="5661025"/>
            <a:ext cx="5148263" cy="314325"/>
          </a:xfrm>
          <a:prstGeom prst="rect">
            <a:avLst/>
          </a:prstGeom>
          <a:noFill/>
          <a:ln w="9525">
            <a:solidFill>
              <a:srgbClr val="FF0000"/>
            </a:solidFill>
            <a:miter lim="800000"/>
            <a:headEnd/>
            <a:tailEnd/>
          </a:ln>
          <a:effectLst/>
        </p:spPr>
        <p:txBody>
          <a:bodyPr>
            <a:prstTxWarp prst="textNoShape">
              <a:avLst/>
            </a:prstTxWarp>
            <a:spAutoFit/>
          </a:bodyPr>
          <a:lstStyle/>
          <a:p>
            <a:r>
              <a:rPr lang="en-US" sz="1400"/>
              <a:t>1. Self-Employment (all Latin slum pastors support themselves)</a:t>
            </a:r>
          </a:p>
        </p:txBody>
      </p:sp>
      <p:sp>
        <p:nvSpPr>
          <p:cNvPr id="4140" name="Line 44"/>
          <p:cNvSpPr>
            <a:spLocks noChangeShapeType="1"/>
          </p:cNvSpPr>
          <p:nvPr/>
        </p:nvSpPr>
        <p:spPr bwMode="auto">
          <a:xfrm flipV="1">
            <a:off x="827088" y="2565400"/>
            <a:ext cx="215900" cy="2592388"/>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41" name="Line 45"/>
          <p:cNvSpPr>
            <a:spLocks noChangeShapeType="1"/>
          </p:cNvSpPr>
          <p:nvPr/>
        </p:nvSpPr>
        <p:spPr bwMode="auto">
          <a:xfrm flipV="1">
            <a:off x="1908175" y="3357563"/>
            <a:ext cx="1439863" cy="2016125"/>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44" name="Text Box 48"/>
          <p:cNvSpPr txBox="1">
            <a:spLocks noChangeArrowheads="1"/>
          </p:cNvSpPr>
          <p:nvPr/>
        </p:nvSpPr>
        <p:spPr bwMode="auto">
          <a:xfrm>
            <a:off x="5791200" y="2133600"/>
            <a:ext cx="3352800" cy="2228850"/>
          </a:xfrm>
          <a:prstGeom prst="rect">
            <a:avLst/>
          </a:prstGeom>
          <a:solidFill>
            <a:schemeClr val="bg1"/>
          </a:solidFill>
          <a:ln w="9525">
            <a:solidFill>
              <a:srgbClr val="FF0000"/>
            </a:solidFill>
            <a:miter lim="800000"/>
            <a:headEnd/>
            <a:tailEnd/>
          </a:ln>
          <a:effectLst/>
        </p:spPr>
        <p:txBody>
          <a:bodyPr>
            <a:prstTxWarp prst="textNoShape">
              <a:avLst/>
            </a:prstTxWarp>
            <a:spAutoFit/>
          </a:bodyPr>
          <a:lstStyle/>
          <a:p>
            <a:pPr marL="457200" indent="-457200"/>
            <a:r>
              <a:rPr lang="en-US" sz="1400"/>
              <a:t>  </a:t>
            </a:r>
          </a:p>
          <a:p>
            <a:pPr marL="457200" indent="-457200"/>
            <a:r>
              <a:rPr lang="en-US" sz="1400"/>
              <a:t>2. If trained to tithe from before entrance to the Kingdom, the growth of  the congregation results in resources.  In a slum community this is usually up to 50-80, not enough to fund the pastor, nor a church building, nor community development. </a:t>
            </a:r>
          </a:p>
          <a:p>
            <a:pPr marL="457200" indent="-457200"/>
            <a:endParaRPr lang="en-US" sz="1400"/>
          </a:p>
          <a:p>
            <a:pPr marL="457200" indent="-457200"/>
            <a:endParaRPr lang="en-US" sz="1400"/>
          </a:p>
        </p:txBody>
      </p:sp>
      <p:sp>
        <p:nvSpPr>
          <p:cNvPr id="4145" name="Text Box 49"/>
          <p:cNvSpPr txBox="1">
            <a:spLocks noChangeArrowheads="1"/>
          </p:cNvSpPr>
          <p:nvPr/>
        </p:nvSpPr>
        <p:spPr bwMode="auto">
          <a:xfrm>
            <a:off x="5791200" y="4221163"/>
            <a:ext cx="3352800" cy="2228850"/>
          </a:xfrm>
          <a:prstGeom prst="rect">
            <a:avLst/>
          </a:prstGeom>
          <a:solidFill>
            <a:schemeClr val="bg1"/>
          </a:solidFill>
          <a:ln w="9525">
            <a:solidFill>
              <a:srgbClr val="FF0000"/>
            </a:solidFill>
            <a:miter lim="800000"/>
            <a:headEnd/>
            <a:tailEnd/>
          </a:ln>
          <a:effectLst/>
        </p:spPr>
        <p:txBody>
          <a:bodyPr>
            <a:prstTxWarp prst="textNoShape">
              <a:avLst/>
            </a:prstTxWarp>
            <a:spAutoFit/>
          </a:bodyPr>
          <a:lstStyle/>
          <a:p>
            <a:pPr marL="457200" indent="-457200"/>
            <a:r>
              <a:rPr lang="en-US" sz="1400"/>
              <a:t>3. When up to 300-600 are discipled (5 years?) this may be sufficient to support the cost, in order of priority, of</a:t>
            </a:r>
          </a:p>
          <a:p>
            <a:pPr marL="457200" indent="-457200">
              <a:buFontTx/>
              <a:buAutoNum type="alphaLcPeriod"/>
            </a:pPr>
            <a:r>
              <a:rPr lang="en-US" sz="1400"/>
              <a:t>Renting </a:t>
            </a:r>
          </a:p>
          <a:p>
            <a:pPr marL="457200" indent="-457200">
              <a:buFontTx/>
              <a:buAutoNum type="alphaLcPeriod"/>
            </a:pPr>
            <a:r>
              <a:rPr lang="en-US" sz="1400"/>
              <a:t>Pastor’s salary</a:t>
            </a:r>
          </a:p>
          <a:p>
            <a:pPr marL="457200" indent="-457200">
              <a:buFontTx/>
              <a:buAutoNum type="alphaLcPeriod"/>
            </a:pPr>
            <a:r>
              <a:rPr lang="en-US" sz="1400"/>
              <a:t>Running the ministry</a:t>
            </a:r>
          </a:p>
          <a:p>
            <a:pPr marL="457200" indent="-457200">
              <a:buFontTx/>
              <a:buAutoNum type="alphaLcPeriod"/>
            </a:pPr>
            <a:r>
              <a:rPr lang="en-US" sz="1400"/>
              <a:t>Some physical needs of the community of faith. </a:t>
            </a:r>
          </a:p>
          <a:p>
            <a:pPr marL="457200" indent="-457200"/>
            <a:endParaRPr lang="en-US" sz="1400"/>
          </a:p>
        </p:txBody>
      </p:sp>
      <p:sp>
        <p:nvSpPr>
          <p:cNvPr id="4146" name="Text Box 50"/>
          <p:cNvSpPr txBox="1">
            <a:spLocks noChangeArrowheads="1"/>
          </p:cNvSpPr>
          <p:nvPr/>
        </p:nvSpPr>
        <p:spPr bwMode="auto">
          <a:xfrm>
            <a:off x="4284663" y="2060575"/>
            <a:ext cx="1316037" cy="1311275"/>
          </a:xfrm>
          <a:prstGeom prst="rect">
            <a:avLst/>
          </a:prstGeom>
          <a:noFill/>
          <a:ln w="9525">
            <a:noFill/>
            <a:miter lim="800000"/>
            <a:headEnd/>
            <a:tailEnd/>
          </a:ln>
          <a:effectLst/>
        </p:spPr>
        <p:txBody>
          <a:bodyPr>
            <a:prstTxWarp prst="textNoShape">
              <a:avLst/>
            </a:prstTxWarp>
            <a:spAutoFit/>
          </a:bodyPr>
          <a:lstStyle/>
          <a:p>
            <a:r>
              <a:rPr lang="en-US" sz="2000">
                <a:solidFill>
                  <a:srgbClr val="FF0000"/>
                </a:solidFill>
              </a:rPr>
              <a:t>Creation of People                                       </a:t>
            </a:r>
          </a:p>
          <a:p>
            <a:r>
              <a:rPr lang="en-US" sz="2000">
                <a:solidFill>
                  <a:srgbClr val="FF0000"/>
                </a:solidFill>
              </a:rPr>
              <a:t> Resources                             </a:t>
            </a:r>
          </a:p>
          <a:p>
            <a:r>
              <a:rPr lang="en-US" sz="2000">
                <a:solidFill>
                  <a:srgbClr val="FF0000"/>
                </a:solidFill>
              </a:rPr>
              <a:t>and Tithes</a:t>
            </a:r>
          </a:p>
        </p:txBody>
      </p:sp>
      <p:pic>
        <p:nvPicPr>
          <p:cNvPr id="4147" name="Picture 51">
            <a:hlinkClick r:id="" action="ppaction://media"/>
          </p:cNvPr>
          <p:cNvPicPr>
            <a:picLocks noRot="1" noChangeAspect="1" noChangeArrowheads="1"/>
          </p:cNvPicPr>
          <p:nvPr>
            <a:wavAudioFile r:embed="rId2" name="~PP1471.WAV"/>
          </p:nvPr>
        </p:nvPicPr>
        <p:blipFill>
          <a:blip r:embed="rId4"/>
          <a:srcRect/>
          <a:stretch>
            <a:fillRect/>
          </a:stretch>
        </p:blipFill>
        <p:spPr bwMode="auto">
          <a:xfrm>
            <a:off x="8632825" y="6346825"/>
            <a:ext cx="304800" cy="304800"/>
          </a:xfrm>
          <a:prstGeom prst="rect">
            <a:avLst/>
          </a:prstGeom>
          <a:noFill/>
        </p:spPr>
      </p:pic>
    </p:spTree>
    <p:custDataLst>
      <p:tags r:id="rId1"/>
    </p:custDataLst>
  </p:cSld>
  <p:clrMapOvr>
    <a:masterClrMapping/>
  </p:clrMapOvr>
  <p:transition advTm="2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47"/>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4101"/>
                                        </p:tgtEl>
                                        <p:attrNameLst>
                                          <p:attrName>style.visibility</p:attrName>
                                        </p:attrNameLst>
                                      </p:cBhvr>
                                      <p:to>
                                        <p:strVal val="visible"/>
                                      </p:to>
                                    </p:set>
                                    <p:anim calcmode="lin" valueType="num">
                                      <p:cBhvr>
                                        <p:cTn id="11" dur="1000" fill="hold"/>
                                        <p:tgtEl>
                                          <p:spTgt spid="4101"/>
                                        </p:tgtEl>
                                        <p:attrNameLst>
                                          <p:attrName>ppt_w</p:attrName>
                                        </p:attrNameLst>
                                      </p:cBhvr>
                                      <p:tavLst>
                                        <p:tav tm="0">
                                          <p:val>
                                            <p:strVal val="#ppt_w*0.70"/>
                                          </p:val>
                                        </p:tav>
                                        <p:tav tm="100000">
                                          <p:val>
                                            <p:strVal val="#ppt_w"/>
                                          </p:val>
                                        </p:tav>
                                      </p:tavLst>
                                    </p:anim>
                                    <p:anim calcmode="lin" valueType="num">
                                      <p:cBhvr>
                                        <p:cTn id="12" dur="1000" fill="hold"/>
                                        <p:tgtEl>
                                          <p:spTgt spid="4101"/>
                                        </p:tgtEl>
                                        <p:attrNameLst>
                                          <p:attrName>ppt_h</p:attrName>
                                        </p:attrNameLst>
                                      </p:cBhvr>
                                      <p:tavLst>
                                        <p:tav tm="0">
                                          <p:val>
                                            <p:strVal val="#ppt_h"/>
                                          </p:val>
                                        </p:tav>
                                        <p:tav tm="100000">
                                          <p:val>
                                            <p:strVal val="#ppt_h"/>
                                          </p:val>
                                        </p:tav>
                                      </p:tavLst>
                                    </p:anim>
                                    <p:animEffect transition="in" filter="fade">
                                      <p:cBhvr>
                                        <p:cTn id="13" dur="1000"/>
                                        <p:tgtEl>
                                          <p:spTgt spid="410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34"/>
                                        </p:tgtEl>
                                        <p:attrNameLst>
                                          <p:attrName>style.visibility</p:attrName>
                                        </p:attrNameLst>
                                      </p:cBhvr>
                                      <p:to>
                                        <p:strVal val="visible"/>
                                      </p:to>
                                    </p:set>
                                    <p:animEffect transition="in" filter="dissolve">
                                      <p:cBhvr>
                                        <p:cTn id="18" dur="500"/>
                                        <p:tgtEl>
                                          <p:spTgt spid="413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03">
                                            <p:bg/>
                                          </p:spTgt>
                                        </p:tgtEl>
                                        <p:attrNameLst>
                                          <p:attrName>style.visibility</p:attrName>
                                        </p:attrNameLst>
                                      </p:cBhvr>
                                      <p:to>
                                        <p:strVal val="visible"/>
                                      </p:to>
                                    </p:set>
                                    <p:animEffect transition="in" filter="dissolve">
                                      <p:cBhvr>
                                        <p:cTn id="23" dur="500"/>
                                        <p:tgtEl>
                                          <p:spTgt spid="4103">
                                            <p:bg/>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03">
                                            <p:txEl>
                                              <p:pRg st="0" end="0"/>
                                            </p:txEl>
                                          </p:spTgt>
                                        </p:tgtEl>
                                        <p:attrNameLst>
                                          <p:attrName>style.visibility</p:attrName>
                                        </p:attrNameLst>
                                      </p:cBhvr>
                                      <p:to>
                                        <p:strVal val="visible"/>
                                      </p:to>
                                    </p:set>
                                    <p:animEffect transition="in" filter="dissolve">
                                      <p:cBhvr>
                                        <p:cTn id="28" dur="500"/>
                                        <p:tgtEl>
                                          <p:spTgt spid="4103">
                                            <p:txEl>
                                              <p:pRg st="0" end="0"/>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099"/>
                                        </p:tgtEl>
                                        <p:attrNameLst>
                                          <p:attrName>style.visibility</p:attrName>
                                        </p:attrNameLst>
                                      </p:cBhvr>
                                      <p:to>
                                        <p:strVal val="visible"/>
                                      </p:to>
                                    </p:set>
                                    <p:animEffect transition="in" filter="dissolve">
                                      <p:cBhvr>
                                        <p:cTn id="31" dur="500"/>
                                        <p:tgtEl>
                                          <p:spTgt spid="409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dissolve">
                                      <p:cBhvr>
                                        <p:cTn id="34" dur="500"/>
                                        <p:tgtEl>
                                          <p:spTgt spid="410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40"/>
                                        </p:tgtEl>
                                        <p:attrNameLst>
                                          <p:attrName>style.visibility</p:attrName>
                                        </p:attrNameLst>
                                      </p:cBhvr>
                                      <p:to>
                                        <p:strVal val="visible"/>
                                      </p:to>
                                    </p:set>
                                    <p:animEffect transition="in" filter="dissolve">
                                      <p:cBhvr>
                                        <p:cTn id="39" dur="500"/>
                                        <p:tgtEl>
                                          <p:spTgt spid="414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4102">
                                            <p:bg/>
                                          </p:spTgt>
                                        </p:tgtEl>
                                        <p:attrNameLst>
                                          <p:attrName>style.visibility</p:attrName>
                                        </p:attrNameLst>
                                      </p:cBhvr>
                                      <p:to>
                                        <p:strVal val="visible"/>
                                      </p:to>
                                    </p:set>
                                    <p:animEffect transition="in" filter="dissolve">
                                      <p:cBhvr>
                                        <p:cTn id="42" dur="2000"/>
                                        <p:tgtEl>
                                          <p:spTgt spid="4102">
                                            <p:bg/>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02">
                                            <p:txEl>
                                              <p:pRg st="0" end="0"/>
                                            </p:txEl>
                                          </p:spTgt>
                                        </p:tgtEl>
                                        <p:attrNameLst>
                                          <p:attrName>style.visibility</p:attrName>
                                        </p:attrNameLst>
                                      </p:cBhvr>
                                      <p:to>
                                        <p:strVal val="visible"/>
                                      </p:to>
                                    </p:set>
                                    <p:animEffect transition="in" filter="dissolve">
                                      <p:cBhvr>
                                        <p:cTn id="47" dur="2000"/>
                                        <p:tgtEl>
                                          <p:spTgt spid="410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1000"/>
                                  </p:stCondLst>
                                  <p:childTnLst>
                                    <p:set>
                                      <p:cBhvr>
                                        <p:cTn id="51" dur="1" fill="hold">
                                          <p:stCondLst>
                                            <p:cond delay="0"/>
                                          </p:stCondLst>
                                        </p:cTn>
                                        <p:tgtEl>
                                          <p:spTgt spid="4109"/>
                                        </p:tgtEl>
                                        <p:attrNameLst>
                                          <p:attrName>style.visibility</p:attrName>
                                        </p:attrNameLst>
                                      </p:cBhvr>
                                      <p:to>
                                        <p:strVal val="visible"/>
                                      </p:to>
                                    </p:set>
                                    <p:animEffect transition="in" filter="dissolve">
                                      <p:cBhvr>
                                        <p:cTn id="52" dur="500"/>
                                        <p:tgtEl>
                                          <p:spTgt spid="4109"/>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4133"/>
                                        </p:tgtEl>
                                        <p:attrNameLst>
                                          <p:attrName>style.visibility</p:attrName>
                                        </p:attrNameLst>
                                      </p:cBhvr>
                                      <p:to>
                                        <p:strVal val="visible"/>
                                      </p:to>
                                    </p:set>
                                    <p:anim calcmode="lin" valueType="num">
                                      <p:cBhvr>
                                        <p:cTn id="57" dur="3000" fill="hold"/>
                                        <p:tgtEl>
                                          <p:spTgt spid="4133"/>
                                        </p:tgtEl>
                                        <p:attrNameLst>
                                          <p:attrName>ppt_w</p:attrName>
                                        </p:attrNameLst>
                                      </p:cBhvr>
                                      <p:tavLst>
                                        <p:tav tm="0">
                                          <p:val>
                                            <p:strVal val="#ppt_w*0.70"/>
                                          </p:val>
                                        </p:tav>
                                        <p:tav tm="100000">
                                          <p:val>
                                            <p:strVal val="#ppt_w"/>
                                          </p:val>
                                        </p:tav>
                                      </p:tavLst>
                                    </p:anim>
                                    <p:anim calcmode="lin" valueType="num">
                                      <p:cBhvr>
                                        <p:cTn id="58" dur="3000" fill="hold"/>
                                        <p:tgtEl>
                                          <p:spTgt spid="4133"/>
                                        </p:tgtEl>
                                        <p:attrNameLst>
                                          <p:attrName>ppt_h</p:attrName>
                                        </p:attrNameLst>
                                      </p:cBhvr>
                                      <p:tavLst>
                                        <p:tav tm="0">
                                          <p:val>
                                            <p:strVal val="#ppt_h"/>
                                          </p:val>
                                        </p:tav>
                                        <p:tav tm="100000">
                                          <p:val>
                                            <p:strVal val="#ppt_h"/>
                                          </p:val>
                                        </p:tav>
                                      </p:tavLst>
                                    </p:anim>
                                    <p:animEffect transition="in" filter="fade">
                                      <p:cBhvr>
                                        <p:cTn id="59" dur="3000"/>
                                        <p:tgtEl>
                                          <p:spTgt spid="4133"/>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4141"/>
                                        </p:tgtEl>
                                        <p:attrNameLst>
                                          <p:attrName>style.visibility</p:attrName>
                                        </p:attrNameLst>
                                      </p:cBhvr>
                                      <p:to>
                                        <p:strVal val="visible"/>
                                      </p:to>
                                    </p:set>
                                    <p:animEffect transition="in" filter="dissolve">
                                      <p:cBhvr>
                                        <p:cTn id="64" dur="500"/>
                                        <p:tgtEl>
                                          <p:spTgt spid="414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4108"/>
                                        </p:tgtEl>
                                        <p:attrNameLst>
                                          <p:attrName>style.visibility</p:attrName>
                                        </p:attrNameLst>
                                      </p:cBhvr>
                                      <p:to>
                                        <p:strVal val="visible"/>
                                      </p:to>
                                    </p:set>
                                    <p:animEffect transition="in" filter="dissolve">
                                      <p:cBhvr>
                                        <p:cTn id="69" dur="2000"/>
                                        <p:tgtEl>
                                          <p:spTgt spid="4108"/>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4139"/>
                                        </p:tgtEl>
                                        <p:attrNameLst>
                                          <p:attrName>style.visibility</p:attrName>
                                        </p:attrNameLst>
                                      </p:cBhvr>
                                      <p:to>
                                        <p:strVal val="visible"/>
                                      </p:to>
                                    </p:set>
                                    <p:anim calcmode="lin" valueType="num">
                                      <p:cBhvr>
                                        <p:cTn id="74" dur="2000" fill="hold"/>
                                        <p:tgtEl>
                                          <p:spTgt spid="4139"/>
                                        </p:tgtEl>
                                        <p:attrNameLst>
                                          <p:attrName>ppt_w</p:attrName>
                                        </p:attrNameLst>
                                      </p:cBhvr>
                                      <p:tavLst>
                                        <p:tav tm="0">
                                          <p:val>
                                            <p:strVal val="#ppt_w*0.70"/>
                                          </p:val>
                                        </p:tav>
                                        <p:tav tm="100000">
                                          <p:val>
                                            <p:strVal val="#ppt_w"/>
                                          </p:val>
                                        </p:tav>
                                      </p:tavLst>
                                    </p:anim>
                                    <p:anim calcmode="lin" valueType="num">
                                      <p:cBhvr>
                                        <p:cTn id="75" dur="2000" fill="hold"/>
                                        <p:tgtEl>
                                          <p:spTgt spid="4139"/>
                                        </p:tgtEl>
                                        <p:attrNameLst>
                                          <p:attrName>ppt_h</p:attrName>
                                        </p:attrNameLst>
                                      </p:cBhvr>
                                      <p:tavLst>
                                        <p:tav tm="0">
                                          <p:val>
                                            <p:strVal val="#ppt_h"/>
                                          </p:val>
                                        </p:tav>
                                        <p:tav tm="100000">
                                          <p:val>
                                            <p:strVal val="#ppt_h"/>
                                          </p:val>
                                        </p:tav>
                                      </p:tavLst>
                                    </p:anim>
                                    <p:animEffect transition="in" filter="fade">
                                      <p:cBhvr>
                                        <p:cTn id="76" dur="2000"/>
                                        <p:tgtEl>
                                          <p:spTgt spid="4139"/>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4105"/>
                                        </p:tgtEl>
                                        <p:attrNameLst>
                                          <p:attrName>style.visibility</p:attrName>
                                        </p:attrNameLst>
                                      </p:cBhvr>
                                      <p:to>
                                        <p:strVal val="visible"/>
                                      </p:to>
                                    </p:set>
                                    <p:animEffect transition="in" filter="dissolve">
                                      <p:cBhvr>
                                        <p:cTn id="81" dur="2000"/>
                                        <p:tgtEl>
                                          <p:spTgt spid="4105"/>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104"/>
                                        </p:tgtEl>
                                        <p:attrNameLst>
                                          <p:attrName>style.visibility</p:attrName>
                                        </p:attrNameLst>
                                      </p:cBhvr>
                                      <p:to>
                                        <p:strVal val="visible"/>
                                      </p:to>
                                    </p:set>
                                    <p:anim calcmode="lin" valueType="num">
                                      <p:cBhvr additive="base">
                                        <p:cTn id="86" dur="2000" fill="hold"/>
                                        <p:tgtEl>
                                          <p:spTgt spid="4104"/>
                                        </p:tgtEl>
                                        <p:attrNameLst>
                                          <p:attrName>ppt_x</p:attrName>
                                        </p:attrNameLst>
                                      </p:cBhvr>
                                      <p:tavLst>
                                        <p:tav tm="0">
                                          <p:val>
                                            <p:strVal val="#ppt_x"/>
                                          </p:val>
                                        </p:tav>
                                        <p:tav tm="100000">
                                          <p:val>
                                            <p:strVal val="#ppt_x"/>
                                          </p:val>
                                        </p:tav>
                                      </p:tavLst>
                                    </p:anim>
                                    <p:anim calcmode="lin" valueType="num">
                                      <p:cBhvr additive="base">
                                        <p:cTn id="87" dur="20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2" nodeType="clickEffect">
                                  <p:stCondLst>
                                    <p:cond delay="0"/>
                                  </p:stCondLst>
                                  <p:childTnLst>
                                    <p:set>
                                      <p:cBhvr>
                                        <p:cTn id="91" dur="1" fill="hold">
                                          <p:stCondLst>
                                            <p:cond delay="0"/>
                                          </p:stCondLst>
                                        </p:cTn>
                                        <p:tgtEl>
                                          <p:spTgt spid="4137"/>
                                        </p:tgtEl>
                                        <p:attrNameLst>
                                          <p:attrName>style.visibility</p:attrName>
                                        </p:attrNameLst>
                                      </p:cBhvr>
                                      <p:to>
                                        <p:strVal val="visible"/>
                                      </p:to>
                                    </p:set>
                                    <p:animEffect transition="in" filter="dissolve">
                                      <p:cBhvr>
                                        <p:cTn id="92" dur="2000"/>
                                        <p:tgtEl>
                                          <p:spTgt spid="4137"/>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1500"/>
                                  </p:stCondLst>
                                  <p:childTnLst>
                                    <p:set>
                                      <p:cBhvr>
                                        <p:cTn id="96" dur="1" fill="hold">
                                          <p:stCondLst>
                                            <p:cond delay="0"/>
                                          </p:stCondLst>
                                        </p:cTn>
                                        <p:tgtEl>
                                          <p:spTgt spid="4138"/>
                                        </p:tgtEl>
                                        <p:attrNameLst>
                                          <p:attrName>style.visibility</p:attrName>
                                        </p:attrNameLst>
                                      </p:cBhvr>
                                      <p:to>
                                        <p:strVal val="visible"/>
                                      </p:to>
                                    </p:set>
                                    <p:animEffect transition="in" filter="dissolve">
                                      <p:cBhvr>
                                        <p:cTn id="97" dur="2000"/>
                                        <p:tgtEl>
                                          <p:spTgt spid="4138"/>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grpId="0" nodeType="clickEffect">
                                  <p:stCondLst>
                                    <p:cond delay="1500"/>
                                  </p:stCondLst>
                                  <p:childTnLst>
                                    <p:set>
                                      <p:cBhvr>
                                        <p:cTn id="101" dur="1" fill="hold">
                                          <p:stCondLst>
                                            <p:cond delay="0"/>
                                          </p:stCondLst>
                                        </p:cTn>
                                        <p:tgtEl>
                                          <p:spTgt spid="4144"/>
                                        </p:tgtEl>
                                        <p:attrNameLst>
                                          <p:attrName>style.visibility</p:attrName>
                                        </p:attrNameLst>
                                      </p:cBhvr>
                                      <p:to>
                                        <p:strVal val="visible"/>
                                      </p:to>
                                    </p:set>
                                    <p:animEffect transition="in" filter="box(in)">
                                      <p:cBhvr>
                                        <p:cTn id="102" dur="3000"/>
                                        <p:tgtEl>
                                          <p:spTgt spid="41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grpId="0" nodeType="clickEffect">
                                  <p:stCondLst>
                                    <p:cond delay="0"/>
                                  </p:stCondLst>
                                  <p:childTnLst>
                                    <p:set>
                                      <p:cBhvr>
                                        <p:cTn id="106" dur="1" fill="hold">
                                          <p:stCondLst>
                                            <p:cond delay="0"/>
                                          </p:stCondLst>
                                        </p:cTn>
                                        <p:tgtEl>
                                          <p:spTgt spid="4146"/>
                                        </p:tgtEl>
                                        <p:attrNameLst>
                                          <p:attrName>style.visibility</p:attrName>
                                        </p:attrNameLst>
                                      </p:cBhvr>
                                      <p:to>
                                        <p:strVal val="visible"/>
                                      </p:to>
                                    </p:set>
                                    <p:anim calcmode="lin" valueType="num">
                                      <p:cBhvr>
                                        <p:cTn id="107" dur="1000" fill="hold"/>
                                        <p:tgtEl>
                                          <p:spTgt spid="4146"/>
                                        </p:tgtEl>
                                        <p:attrNameLst>
                                          <p:attrName>ppt_w</p:attrName>
                                        </p:attrNameLst>
                                      </p:cBhvr>
                                      <p:tavLst>
                                        <p:tav tm="0">
                                          <p:val>
                                            <p:strVal val="#ppt_w*0.70"/>
                                          </p:val>
                                        </p:tav>
                                        <p:tav tm="100000">
                                          <p:val>
                                            <p:strVal val="#ppt_w"/>
                                          </p:val>
                                        </p:tav>
                                      </p:tavLst>
                                    </p:anim>
                                    <p:anim calcmode="lin" valueType="num">
                                      <p:cBhvr>
                                        <p:cTn id="108" dur="1000" fill="hold"/>
                                        <p:tgtEl>
                                          <p:spTgt spid="4146"/>
                                        </p:tgtEl>
                                        <p:attrNameLst>
                                          <p:attrName>ppt_h</p:attrName>
                                        </p:attrNameLst>
                                      </p:cBhvr>
                                      <p:tavLst>
                                        <p:tav tm="0">
                                          <p:val>
                                            <p:strVal val="#ppt_h"/>
                                          </p:val>
                                        </p:tav>
                                        <p:tav tm="100000">
                                          <p:val>
                                            <p:strVal val="#ppt_h"/>
                                          </p:val>
                                        </p:tav>
                                      </p:tavLst>
                                    </p:anim>
                                    <p:animEffect transition="in" filter="fade">
                                      <p:cBhvr>
                                        <p:cTn id="109" dur="1000"/>
                                        <p:tgtEl>
                                          <p:spTgt spid="4146"/>
                                        </p:tgtEl>
                                      </p:cBhvr>
                                    </p:animEffect>
                                  </p:childTnLst>
                                </p:cTn>
                              </p:par>
                            </p:childTnLst>
                          </p:cTn>
                        </p:par>
                      </p:childTnLst>
                    </p:cTn>
                  </p:par>
                  <p:par>
                    <p:cTn id="110" fill="hold">
                      <p:stCondLst>
                        <p:cond delay="indefinite"/>
                      </p:stCondLst>
                      <p:childTnLst>
                        <p:par>
                          <p:cTn id="111" fill="hold">
                            <p:stCondLst>
                              <p:cond delay="0"/>
                            </p:stCondLst>
                            <p:childTnLst>
                              <p:par>
                                <p:cTn id="112" presetID="8" presetClass="entr" presetSubtype="16" fill="hold" grpId="0" nodeType="clickEffect">
                                  <p:stCondLst>
                                    <p:cond delay="2000"/>
                                  </p:stCondLst>
                                  <p:childTnLst>
                                    <p:set>
                                      <p:cBhvr>
                                        <p:cTn id="113" dur="1" fill="hold">
                                          <p:stCondLst>
                                            <p:cond delay="0"/>
                                          </p:stCondLst>
                                        </p:cTn>
                                        <p:tgtEl>
                                          <p:spTgt spid="4145"/>
                                        </p:tgtEl>
                                        <p:attrNameLst>
                                          <p:attrName>style.visibility</p:attrName>
                                        </p:attrNameLst>
                                      </p:cBhvr>
                                      <p:to>
                                        <p:strVal val="visible"/>
                                      </p:to>
                                    </p:set>
                                    <p:animEffect transition="in" filter="diamond(in)">
                                      <p:cBhvr>
                                        <p:cTn id="114" dur="2000"/>
                                        <p:tgtEl>
                                          <p:spTgt spid="414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5" fill="hold" display="0">
                  <p:stCondLst>
                    <p:cond delay="indefinite"/>
                  </p:stCondLst>
                  <p:endCondLst>
                    <p:cond evt="onPrev" delay="0">
                      <p:tgtEl>
                        <p:sldTgt/>
                      </p:tgtEl>
                    </p:cond>
                    <p:cond evt="onStopAudio" delay="0">
                      <p:tgtEl>
                        <p:sldTgt/>
                      </p:tgtEl>
                    </p:cond>
                  </p:endCondLst>
                </p:cTn>
                <p:tgtEl>
                  <p:spTgt spid="4147"/>
                </p:tgtEl>
              </p:cMediaNode>
            </p:audio>
          </p:childTnLst>
        </p:cTn>
      </p:par>
    </p:tnLst>
    <p:bldLst>
      <p:bldP spid="4099" grpId="0" animBg="1"/>
      <p:bldP spid="4100" grpId="0" animBg="1"/>
      <p:bldP spid="4101" grpId="0"/>
      <p:bldP spid="4102" grpId="0" build="p" animBg="1"/>
      <p:bldP spid="4103" grpId="0" uiExpand="1" build="p" animBg="1"/>
      <p:bldP spid="4104" grpId="0" animBg="1"/>
      <p:bldP spid="4105" grpId="0" animBg="1"/>
      <p:bldP spid="4108" grpId="0" animBg="1"/>
      <p:bldP spid="4109" grpId="0"/>
      <p:bldP spid="4133" grpId="0"/>
      <p:bldP spid="4134" grpId="0"/>
      <p:bldP spid="4137" grpId="2" animBg="1"/>
      <p:bldP spid="4138" grpId="0" animBg="1"/>
      <p:bldP spid="4139" grpId="0" animBg="1"/>
      <p:bldP spid="4140" grpId="0" animBg="1"/>
      <p:bldP spid="4141" grpId="0" animBg="1"/>
      <p:bldP spid="4144" grpId="0" animBg="1"/>
      <p:bldP spid="4145" grpId="0" animBg="1"/>
      <p:bldP spid="4146"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Oval 3"/>
          <p:cNvSpPr>
            <a:spLocks noChangeArrowheads="1"/>
          </p:cNvSpPr>
          <p:nvPr/>
        </p:nvSpPr>
        <p:spPr bwMode="auto">
          <a:xfrm>
            <a:off x="609600" y="1773238"/>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10244" name="Oval 4"/>
          <p:cNvSpPr>
            <a:spLocks noChangeArrowheads="1"/>
          </p:cNvSpPr>
          <p:nvPr/>
        </p:nvSpPr>
        <p:spPr bwMode="auto">
          <a:xfrm>
            <a:off x="2438400" y="1905000"/>
            <a:ext cx="6705600" cy="22860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endParaRPr lang="en-GB" sz="1400"/>
          </a:p>
        </p:txBody>
      </p:sp>
      <p:sp>
        <p:nvSpPr>
          <p:cNvPr id="10245" name="Rectangle 5"/>
          <p:cNvSpPr>
            <a:spLocks noGrp="1" noChangeArrowheads="1"/>
          </p:cNvSpPr>
          <p:nvPr>
            <p:ph type="title"/>
          </p:nvPr>
        </p:nvSpPr>
        <p:spPr>
          <a:xfrm>
            <a:off x="685800" y="381000"/>
            <a:ext cx="7772400" cy="1143000"/>
          </a:xfrm>
        </p:spPr>
        <p:txBody>
          <a:bodyPr/>
          <a:lstStyle/>
          <a:p>
            <a:pPr algn="l"/>
            <a:r>
              <a:rPr lang="en-US" sz="2800"/>
              <a:t>3.  Land for Stable Worship</a:t>
            </a:r>
            <a:r>
              <a:rPr lang="en-US" sz="2400"/>
              <a:t> </a:t>
            </a:r>
            <a:br>
              <a:rPr lang="en-US" sz="2400"/>
            </a:br>
            <a:r>
              <a:rPr lang="en-US" sz="2000"/>
              <a:t>Without it Slum Churches Disappear</a:t>
            </a:r>
            <a:r>
              <a:rPr lang="en-US" sz="2800"/>
              <a:t>				                 </a:t>
            </a:r>
          </a:p>
        </p:txBody>
      </p:sp>
      <p:sp>
        <p:nvSpPr>
          <p:cNvPr id="10246" name="Rectangle 6"/>
          <p:cNvSpPr>
            <a:spLocks noGrp="1" noChangeArrowheads="1"/>
          </p:cNvSpPr>
          <p:nvPr>
            <p:ph type="body" sz="half" idx="1"/>
          </p:nvPr>
        </p:nvSpPr>
        <p:spPr>
          <a:xfrm>
            <a:off x="3059113" y="2997200"/>
            <a:ext cx="1163637" cy="330200"/>
          </a:xfrm>
          <a:ln>
            <a:solidFill>
              <a:schemeClr val="tx1"/>
            </a:solidFill>
          </a:ln>
        </p:spPr>
        <p:txBody>
          <a:bodyPr/>
          <a:lstStyle/>
          <a:p>
            <a:pPr>
              <a:lnSpc>
                <a:spcPct val="80000"/>
              </a:lnSpc>
              <a:buFontTx/>
              <a:buNone/>
            </a:pPr>
            <a:r>
              <a:rPr lang="en-US" sz="1600"/>
              <a:t>Church</a:t>
            </a:r>
          </a:p>
        </p:txBody>
      </p:sp>
      <p:sp>
        <p:nvSpPr>
          <p:cNvPr id="10247" name="Rectangle 7"/>
          <p:cNvSpPr>
            <a:spLocks noGrp="1" noChangeArrowheads="1"/>
          </p:cNvSpPr>
          <p:nvPr>
            <p:ph type="body" sz="half" idx="2"/>
          </p:nvPr>
        </p:nvSpPr>
        <p:spPr>
          <a:xfrm>
            <a:off x="457200" y="1981200"/>
            <a:ext cx="1676400" cy="685800"/>
          </a:xfrm>
          <a:ln>
            <a:solidFill>
              <a:schemeClr val="tx1"/>
            </a:solidFill>
          </a:ln>
        </p:spPr>
        <p:txBody>
          <a:bodyPr/>
          <a:lstStyle/>
          <a:p>
            <a:pPr>
              <a:lnSpc>
                <a:spcPct val="80000"/>
              </a:lnSpc>
              <a:buFontTx/>
              <a:buNone/>
            </a:pPr>
            <a:r>
              <a:rPr lang="en-US" sz="1800"/>
              <a:t>Churchplanting</a:t>
            </a:r>
            <a:r>
              <a:rPr lang="en-US" sz="2000"/>
              <a:t> </a:t>
            </a:r>
            <a:r>
              <a:rPr lang="en-US" sz="1800"/>
              <a:t>Team</a:t>
            </a:r>
            <a:endParaRPr lang="en-US"/>
          </a:p>
        </p:txBody>
      </p:sp>
      <p:sp>
        <p:nvSpPr>
          <p:cNvPr id="10250" name="Line 10"/>
          <p:cNvSpPr>
            <a:spLocks noChangeShapeType="1"/>
          </p:cNvSpPr>
          <p:nvPr/>
        </p:nvSpPr>
        <p:spPr bwMode="auto">
          <a:xfrm>
            <a:off x="1676400" y="2667000"/>
            <a:ext cx="1371600" cy="533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0255" name="Text Box 15"/>
          <p:cNvSpPr txBox="1">
            <a:spLocks noChangeArrowheads="1"/>
          </p:cNvSpPr>
          <p:nvPr/>
        </p:nvSpPr>
        <p:spPr bwMode="auto">
          <a:xfrm>
            <a:off x="5580063" y="620713"/>
            <a:ext cx="3352800" cy="5845175"/>
          </a:xfrm>
          <a:prstGeom prst="rect">
            <a:avLst/>
          </a:prstGeom>
          <a:solidFill>
            <a:schemeClr val="bg1"/>
          </a:solidFill>
          <a:ln w="9525">
            <a:solidFill>
              <a:srgbClr val="FF0000"/>
            </a:solidFill>
            <a:miter lim="800000"/>
            <a:headEnd/>
            <a:tailEnd/>
          </a:ln>
          <a:effectLst/>
        </p:spPr>
        <p:txBody>
          <a:bodyPr>
            <a:prstTxWarp prst="textNoShape">
              <a:avLst/>
            </a:prstTxWarp>
            <a:spAutoFit/>
          </a:bodyPr>
          <a:lstStyle/>
          <a:p>
            <a:pPr marL="457200" indent="-457200"/>
            <a:r>
              <a:rPr lang="en-US" sz="1400"/>
              <a:t>4. The critical issue for sustainability is buying of land for a church of 120 or so.  House churches are not sustainable as a model.  There is too much social pressure.</a:t>
            </a:r>
          </a:p>
          <a:p>
            <a:pPr marL="457200" indent="-457200"/>
            <a:endParaRPr lang="en-US" sz="1400"/>
          </a:p>
          <a:p>
            <a:pPr marL="457200" indent="-457200"/>
            <a:r>
              <a:rPr lang="en-US" sz="1400"/>
              <a:t>House churches do not provide a basis for holistic community development</a:t>
            </a:r>
          </a:p>
          <a:p>
            <a:pPr marL="457200" indent="-457200"/>
            <a:endParaRPr lang="en-US" sz="1400"/>
          </a:p>
          <a:p>
            <a:pPr marL="457200" indent="-457200"/>
            <a:r>
              <a:rPr lang="en-US" sz="1400"/>
              <a:t>Once a church has capitalised the land and some initial construction, it will build its own structures, and can use former rent for paying off the rest of the construction loan, payment of pastor and ministry costs.</a:t>
            </a:r>
          </a:p>
          <a:p>
            <a:pPr marL="457200" indent="-457200"/>
            <a:endParaRPr lang="en-US" sz="1400"/>
          </a:p>
          <a:p>
            <a:pPr marL="457200" indent="-457200"/>
            <a:r>
              <a:rPr lang="en-US" sz="1400"/>
              <a:t>Even though this slum land is not formally owned there are rules within the slums themselves as to who are owners, which allow seim-formal purchases, and often there is land just outside.</a:t>
            </a:r>
          </a:p>
          <a:p>
            <a:pPr marL="457200" indent="-457200"/>
            <a:endParaRPr lang="en-US" sz="1400"/>
          </a:p>
          <a:p>
            <a:pPr marL="457200" indent="-457200"/>
            <a:r>
              <a:rPr lang="en-US" sz="1400"/>
              <a:t>One way of doing this is developing a preschool and primary school.  Another is through developing a community centre.</a:t>
            </a:r>
          </a:p>
        </p:txBody>
      </p:sp>
      <p:sp>
        <p:nvSpPr>
          <p:cNvPr id="10261" name="Text Box 21"/>
          <p:cNvSpPr txBox="1">
            <a:spLocks noChangeArrowheads="1"/>
          </p:cNvSpPr>
          <p:nvPr/>
        </p:nvSpPr>
        <p:spPr bwMode="auto">
          <a:xfrm>
            <a:off x="4572000" y="2420938"/>
            <a:ext cx="55880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Land</a:t>
            </a:r>
          </a:p>
        </p:txBody>
      </p:sp>
      <p:sp>
        <p:nvSpPr>
          <p:cNvPr id="10262" name="Line 22"/>
          <p:cNvSpPr>
            <a:spLocks noChangeShapeType="1"/>
          </p:cNvSpPr>
          <p:nvPr/>
        </p:nvSpPr>
        <p:spPr bwMode="auto">
          <a:xfrm flipV="1">
            <a:off x="3563938" y="2781300"/>
            <a:ext cx="1008062" cy="2159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0263" name="Text Box 23"/>
          <p:cNvSpPr txBox="1">
            <a:spLocks noChangeArrowheads="1"/>
          </p:cNvSpPr>
          <p:nvPr/>
        </p:nvSpPr>
        <p:spPr bwMode="auto">
          <a:xfrm>
            <a:off x="3995738" y="2492375"/>
            <a:ext cx="568325" cy="336550"/>
          </a:xfrm>
          <a:prstGeom prst="rect">
            <a:avLst/>
          </a:prstGeom>
          <a:noFill/>
          <a:ln w="9525">
            <a:noFill/>
            <a:miter lim="800000"/>
            <a:headEnd/>
            <a:tailEnd/>
          </a:ln>
          <a:effectLst/>
        </p:spPr>
        <p:txBody>
          <a:bodyPr wrap="none">
            <a:prstTxWarp prst="textNoShape">
              <a:avLst/>
            </a:prstTxWarp>
            <a:spAutoFit/>
          </a:bodyPr>
          <a:lstStyle/>
          <a:p>
            <a:r>
              <a:rPr lang="en-US" sz="1600"/>
              <a:t>Rent</a:t>
            </a:r>
          </a:p>
        </p:txBody>
      </p:sp>
      <p:sp>
        <p:nvSpPr>
          <p:cNvPr id="10264" name="Text Box 24"/>
          <p:cNvSpPr txBox="1">
            <a:spLocks noChangeArrowheads="1"/>
          </p:cNvSpPr>
          <p:nvPr/>
        </p:nvSpPr>
        <p:spPr bwMode="auto">
          <a:xfrm>
            <a:off x="2051050" y="2636838"/>
            <a:ext cx="1357313" cy="304800"/>
          </a:xfrm>
          <a:prstGeom prst="rect">
            <a:avLst/>
          </a:prstGeom>
          <a:noFill/>
          <a:ln w="9525">
            <a:noFill/>
            <a:miter lim="800000"/>
            <a:headEnd/>
            <a:tailEnd/>
          </a:ln>
          <a:effectLst/>
        </p:spPr>
        <p:txBody>
          <a:bodyPr wrap="none">
            <a:prstTxWarp prst="textNoShape">
              <a:avLst/>
            </a:prstTxWarp>
            <a:spAutoFit/>
          </a:bodyPr>
          <a:lstStyle/>
          <a:p>
            <a:r>
              <a:rPr lang="en-US" sz="1400"/>
              <a:t>House Churches</a:t>
            </a:r>
          </a:p>
        </p:txBody>
      </p:sp>
      <p:sp>
        <p:nvSpPr>
          <p:cNvPr id="10268" name="Text Box 28"/>
          <p:cNvSpPr txBox="1">
            <a:spLocks noChangeArrowheads="1"/>
          </p:cNvSpPr>
          <p:nvPr/>
        </p:nvSpPr>
        <p:spPr bwMode="auto">
          <a:xfrm>
            <a:off x="3184525" y="5675313"/>
            <a:ext cx="1844675" cy="46672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200"/>
              <a:t>Funding for an educational</a:t>
            </a:r>
          </a:p>
          <a:p>
            <a:r>
              <a:rPr lang="en-US" sz="1200"/>
              <a:t>centre</a:t>
            </a:r>
            <a:endParaRPr lang="en-US" sz="1000"/>
          </a:p>
        </p:txBody>
      </p:sp>
      <p:sp>
        <p:nvSpPr>
          <p:cNvPr id="10269" name="Line 29"/>
          <p:cNvSpPr>
            <a:spLocks noChangeShapeType="1"/>
          </p:cNvSpPr>
          <p:nvPr/>
        </p:nvSpPr>
        <p:spPr bwMode="auto">
          <a:xfrm flipV="1">
            <a:off x="3581400" y="3284538"/>
            <a:ext cx="53975" cy="2354262"/>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0270" name="Text Box 30"/>
          <p:cNvSpPr txBox="1">
            <a:spLocks noChangeArrowheads="1"/>
          </p:cNvSpPr>
          <p:nvPr/>
        </p:nvSpPr>
        <p:spPr bwMode="auto">
          <a:xfrm>
            <a:off x="158750" y="4602163"/>
            <a:ext cx="2468563" cy="1739900"/>
          </a:xfrm>
          <a:prstGeom prst="rect">
            <a:avLst/>
          </a:prstGeom>
          <a:noFill/>
          <a:ln w="9525">
            <a:noFill/>
            <a:miter lim="800000"/>
            <a:headEnd/>
            <a:tailEnd/>
          </a:ln>
          <a:effectLst/>
        </p:spPr>
        <p:txBody>
          <a:bodyPr>
            <a:prstTxWarp prst="textNoShape">
              <a:avLst/>
            </a:prstTxWarp>
            <a:spAutoFit/>
          </a:bodyPr>
          <a:lstStyle/>
          <a:p>
            <a:r>
              <a:rPr lang="en-US" sz="1800"/>
              <a:t>There is a common fallacy that because evangelism can occur </a:t>
            </a:r>
          </a:p>
          <a:p>
            <a:r>
              <a:rPr lang="en-US" sz="1800"/>
              <a:t>rapidly then the churches have been planted.</a:t>
            </a:r>
          </a:p>
        </p:txBody>
      </p:sp>
      <p:pic>
        <p:nvPicPr>
          <p:cNvPr id="10271" name="Picture 31">
            <a:hlinkClick r:id="" action="ppaction://media"/>
          </p:cNvPr>
          <p:cNvPicPr>
            <a:picLocks noRot="1" noChangeAspect="1" noChangeArrowheads="1"/>
          </p:cNvPicPr>
          <p:nvPr>
            <a:wavAudioFile r:embed="rId2" name="~PP624.WAV"/>
          </p:nvPr>
        </p:nvPicPr>
        <p:blipFill>
          <a:blip r:embed="rId4"/>
          <a:srcRect/>
          <a:stretch>
            <a:fillRect/>
          </a:stretch>
        </p:blipFill>
        <p:spPr bwMode="auto">
          <a:xfrm>
            <a:off x="8632825" y="6346825"/>
            <a:ext cx="304800" cy="304800"/>
          </a:xfrm>
          <a:prstGeom prst="rect">
            <a:avLst/>
          </a:prstGeom>
          <a:noFill/>
        </p:spPr>
      </p:pic>
    </p:spTree>
    <p:custDataLst>
      <p:tags r:id="rId1"/>
    </p:custDataLst>
  </p:cSld>
  <p:clrMapOvr>
    <a:masterClrMapping/>
  </p:clrMapOvr>
  <p:transition advTm="2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271"/>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checkerboard(across)">
                                      <p:cBhvr>
                                        <p:cTn id="11" dur="500"/>
                                        <p:tgtEl>
                                          <p:spTgt spid="1024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0247">
                                            <p:bg/>
                                          </p:spTgt>
                                        </p:tgtEl>
                                        <p:attrNameLst>
                                          <p:attrName>style.visibility</p:attrName>
                                        </p:attrNameLst>
                                      </p:cBhvr>
                                      <p:to>
                                        <p:strVal val="visible"/>
                                      </p:to>
                                    </p:set>
                                    <p:anim calcmode="lin" valueType="num">
                                      <p:cBhvr>
                                        <p:cTn id="16" dur="1000" fill="hold"/>
                                        <p:tgtEl>
                                          <p:spTgt spid="10247">
                                            <p:bg/>
                                          </p:spTgt>
                                        </p:tgtEl>
                                        <p:attrNameLst>
                                          <p:attrName>ppt_w</p:attrName>
                                        </p:attrNameLst>
                                      </p:cBhvr>
                                      <p:tavLst>
                                        <p:tav tm="0">
                                          <p:val>
                                            <p:strVal val="#ppt_w*0.70"/>
                                          </p:val>
                                        </p:tav>
                                        <p:tav tm="100000">
                                          <p:val>
                                            <p:strVal val="#ppt_w"/>
                                          </p:val>
                                        </p:tav>
                                      </p:tavLst>
                                    </p:anim>
                                    <p:anim calcmode="lin" valueType="num">
                                      <p:cBhvr>
                                        <p:cTn id="17" dur="1000" fill="hold"/>
                                        <p:tgtEl>
                                          <p:spTgt spid="10247">
                                            <p:bg/>
                                          </p:spTgt>
                                        </p:tgtEl>
                                        <p:attrNameLst>
                                          <p:attrName>ppt_h</p:attrName>
                                        </p:attrNameLst>
                                      </p:cBhvr>
                                      <p:tavLst>
                                        <p:tav tm="0">
                                          <p:val>
                                            <p:strVal val="#ppt_h"/>
                                          </p:val>
                                        </p:tav>
                                        <p:tav tm="100000">
                                          <p:val>
                                            <p:strVal val="#ppt_h"/>
                                          </p:val>
                                        </p:tav>
                                      </p:tavLst>
                                    </p:anim>
                                    <p:animEffect transition="in" filter="fade">
                                      <p:cBhvr>
                                        <p:cTn id="18" dur="1000"/>
                                        <p:tgtEl>
                                          <p:spTgt spid="10247">
                                            <p:bg/>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0247">
                                            <p:txEl>
                                              <p:pRg st="0" end="0"/>
                                            </p:txEl>
                                          </p:spTgt>
                                        </p:tgtEl>
                                        <p:attrNameLst>
                                          <p:attrName>style.visibility</p:attrName>
                                        </p:attrNameLst>
                                      </p:cBhvr>
                                      <p:to>
                                        <p:strVal val="visible"/>
                                      </p:to>
                                    </p:set>
                                    <p:anim calcmode="lin" valueType="num">
                                      <p:cBhvr>
                                        <p:cTn id="23" dur="1000" fill="hold"/>
                                        <p:tgtEl>
                                          <p:spTgt spid="10247">
                                            <p:txEl>
                                              <p:pRg st="0" end="0"/>
                                            </p:txEl>
                                          </p:spTgt>
                                        </p:tgtEl>
                                        <p:attrNameLst>
                                          <p:attrName>ppt_w</p:attrName>
                                        </p:attrNameLst>
                                      </p:cBhvr>
                                      <p:tavLst>
                                        <p:tav tm="0">
                                          <p:val>
                                            <p:strVal val="#ppt_w*0.70"/>
                                          </p:val>
                                        </p:tav>
                                        <p:tav tm="100000">
                                          <p:val>
                                            <p:strVal val="#ppt_w"/>
                                          </p:val>
                                        </p:tav>
                                      </p:tavLst>
                                    </p:anim>
                                    <p:anim calcmode="lin" valueType="num">
                                      <p:cBhvr>
                                        <p:cTn id="24" dur="1000" fill="hold"/>
                                        <p:tgtEl>
                                          <p:spTgt spid="10247">
                                            <p:txEl>
                                              <p:pRg st="0" end="0"/>
                                            </p:txEl>
                                          </p:spTgt>
                                        </p:tgtEl>
                                        <p:attrNameLst>
                                          <p:attrName>ppt_h</p:attrName>
                                        </p:attrNameLst>
                                      </p:cBhvr>
                                      <p:tavLst>
                                        <p:tav tm="0">
                                          <p:val>
                                            <p:strVal val="#ppt_h"/>
                                          </p:val>
                                        </p:tav>
                                        <p:tav tm="100000">
                                          <p:val>
                                            <p:strVal val="#ppt_h"/>
                                          </p:val>
                                        </p:tav>
                                      </p:tavLst>
                                    </p:anim>
                                    <p:animEffect transition="in" filter="fade">
                                      <p:cBhvr>
                                        <p:cTn id="25" dur="1000"/>
                                        <p:tgtEl>
                                          <p:spTgt spid="10247">
                                            <p:txEl>
                                              <p:pRg st="0" end="0"/>
                                            </p:txEl>
                                          </p:spTgt>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0244"/>
                                        </p:tgtEl>
                                        <p:attrNameLst>
                                          <p:attrName>style.visibility</p:attrName>
                                        </p:attrNameLst>
                                      </p:cBhvr>
                                      <p:to>
                                        <p:strVal val="visible"/>
                                      </p:to>
                                    </p:set>
                                    <p:anim calcmode="lin" valueType="num">
                                      <p:cBhvr>
                                        <p:cTn id="28" dur="1000" fill="hold"/>
                                        <p:tgtEl>
                                          <p:spTgt spid="10244"/>
                                        </p:tgtEl>
                                        <p:attrNameLst>
                                          <p:attrName>ppt_w</p:attrName>
                                        </p:attrNameLst>
                                      </p:cBhvr>
                                      <p:tavLst>
                                        <p:tav tm="0">
                                          <p:val>
                                            <p:strVal val="#ppt_w*0.70"/>
                                          </p:val>
                                        </p:tav>
                                        <p:tav tm="100000">
                                          <p:val>
                                            <p:strVal val="#ppt_w"/>
                                          </p:val>
                                        </p:tav>
                                      </p:tavLst>
                                    </p:anim>
                                    <p:anim calcmode="lin" valueType="num">
                                      <p:cBhvr>
                                        <p:cTn id="29" dur="1000" fill="hold"/>
                                        <p:tgtEl>
                                          <p:spTgt spid="10244"/>
                                        </p:tgtEl>
                                        <p:attrNameLst>
                                          <p:attrName>ppt_h</p:attrName>
                                        </p:attrNameLst>
                                      </p:cBhvr>
                                      <p:tavLst>
                                        <p:tav tm="0">
                                          <p:val>
                                            <p:strVal val="#ppt_h"/>
                                          </p:val>
                                        </p:tav>
                                        <p:tav tm="100000">
                                          <p:val>
                                            <p:strVal val="#ppt_h"/>
                                          </p:val>
                                        </p:tav>
                                      </p:tavLst>
                                    </p:anim>
                                    <p:animEffect transition="in" filter="fade">
                                      <p:cBhvr>
                                        <p:cTn id="30" dur="1000"/>
                                        <p:tgtEl>
                                          <p:spTgt spid="10244"/>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0243"/>
                                        </p:tgtEl>
                                        <p:attrNameLst>
                                          <p:attrName>style.visibility</p:attrName>
                                        </p:attrNameLst>
                                      </p:cBhvr>
                                      <p:to>
                                        <p:strVal val="visible"/>
                                      </p:to>
                                    </p:set>
                                    <p:anim calcmode="lin" valueType="num">
                                      <p:cBhvr>
                                        <p:cTn id="33" dur="1000" fill="hold"/>
                                        <p:tgtEl>
                                          <p:spTgt spid="10243"/>
                                        </p:tgtEl>
                                        <p:attrNameLst>
                                          <p:attrName>ppt_w</p:attrName>
                                        </p:attrNameLst>
                                      </p:cBhvr>
                                      <p:tavLst>
                                        <p:tav tm="0">
                                          <p:val>
                                            <p:strVal val="#ppt_w*0.70"/>
                                          </p:val>
                                        </p:tav>
                                        <p:tav tm="100000">
                                          <p:val>
                                            <p:strVal val="#ppt_w"/>
                                          </p:val>
                                        </p:tav>
                                      </p:tavLst>
                                    </p:anim>
                                    <p:anim calcmode="lin" valueType="num">
                                      <p:cBhvr>
                                        <p:cTn id="34" dur="1000" fill="hold"/>
                                        <p:tgtEl>
                                          <p:spTgt spid="10243"/>
                                        </p:tgtEl>
                                        <p:attrNameLst>
                                          <p:attrName>ppt_h</p:attrName>
                                        </p:attrNameLst>
                                      </p:cBhvr>
                                      <p:tavLst>
                                        <p:tav tm="0">
                                          <p:val>
                                            <p:strVal val="#ppt_h"/>
                                          </p:val>
                                        </p:tav>
                                        <p:tav tm="100000">
                                          <p:val>
                                            <p:strVal val="#ppt_h"/>
                                          </p:val>
                                        </p:tav>
                                      </p:tavLst>
                                    </p:anim>
                                    <p:animEffect transition="in" filter="fade">
                                      <p:cBhvr>
                                        <p:cTn id="35" dur="1000"/>
                                        <p:tgtEl>
                                          <p:spTgt spid="10243"/>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0246">
                                            <p:bg/>
                                          </p:spTgt>
                                        </p:tgtEl>
                                        <p:attrNameLst>
                                          <p:attrName>style.visibility</p:attrName>
                                        </p:attrNameLst>
                                      </p:cBhvr>
                                      <p:to>
                                        <p:strVal val="visible"/>
                                      </p:to>
                                    </p:set>
                                    <p:anim calcmode="lin" valueType="num">
                                      <p:cBhvr>
                                        <p:cTn id="38" dur="1000" fill="hold"/>
                                        <p:tgtEl>
                                          <p:spTgt spid="10246">
                                            <p:bg/>
                                          </p:spTgt>
                                        </p:tgtEl>
                                        <p:attrNameLst>
                                          <p:attrName>ppt_w</p:attrName>
                                        </p:attrNameLst>
                                      </p:cBhvr>
                                      <p:tavLst>
                                        <p:tav tm="0">
                                          <p:val>
                                            <p:strVal val="#ppt_w*0.70"/>
                                          </p:val>
                                        </p:tav>
                                        <p:tav tm="100000">
                                          <p:val>
                                            <p:strVal val="#ppt_w"/>
                                          </p:val>
                                        </p:tav>
                                      </p:tavLst>
                                    </p:anim>
                                    <p:anim calcmode="lin" valueType="num">
                                      <p:cBhvr>
                                        <p:cTn id="39" dur="1000" fill="hold"/>
                                        <p:tgtEl>
                                          <p:spTgt spid="10246">
                                            <p:bg/>
                                          </p:spTgt>
                                        </p:tgtEl>
                                        <p:attrNameLst>
                                          <p:attrName>ppt_h</p:attrName>
                                        </p:attrNameLst>
                                      </p:cBhvr>
                                      <p:tavLst>
                                        <p:tav tm="0">
                                          <p:val>
                                            <p:strVal val="#ppt_h"/>
                                          </p:val>
                                        </p:tav>
                                        <p:tav tm="100000">
                                          <p:val>
                                            <p:strVal val="#ppt_h"/>
                                          </p:val>
                                        </p:tav>
                                      </p:tavLst>
                                    </p:anim>
                                    <p:animEffect transition="in" filter="fade">
                                      <p:cBhvr>
                                        <p:cTn id="40" dur="1000"/>
                                        <p:tgtEl>
                                          <p:spTgt spid="10246">
                                            <p:bg/>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0246">
                                            <p:txEl>
                                              <p:pRg st="0" end="0"/>
                                            </p:txEl>
                                          </p:spTgt>
                                        </p:tgtEl>
                                        <p:attrNameLst>
                                          <p:attrName>style.visibility</p:attrName>
                                        </p:attrNameLst>
                                      </p:cBhvr>
                                      <p:to>
                                        <p:strVal val="visible"/>
                                      </p:to>
                                    </p:set>
                                    <p:anim calcmode="lin" valueType="num">
                                      <p:cBhvr>
                                        <p:cTn id="45" dur="1000" fill="hold"/>
                                        <p:tgtEl>
                                          <p:spTgt spid="10246">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10246">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1024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0264"/>
                                        </p:tgtEl>
                                        <p:attrNameLst>
                                          <p:attrName>style.visibility</p:attrName>
                                        </p:attrNameLst>
                                      </p:cBhvr>
                                      <p:to>
                                        <p:strVal val="visible"/>
                                      </p:to>
                                    </p:set>
                                    <p:animEffect transition="in" filter="dissolve">
                                      <p:cBhvr>
                                        <p:cTn id="52" dur="500"/>
                                        <p:tgtEl>
                                          <p:spTgt spid="1026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0250"/>
                                        </p:tgtEl>
                                        <p:attrNameLst>
                                          <p:attrName>style.visibility</p:attrName>
                                        </p:attrNameLst>
                                      </p:cBhvr>
                                      <p:to>
                                        <p:strVal val="visible"/>
                                      </p:to>
                                    </p:set>
                                    <p:animEffect transition="in" filter="dissolve">
                                      <p:cBhvr>
                                        <p:cTn id="55" dur="500"/>
                                        <p:tgtEl>
                                          <p:spTgt spid="10250"/>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mph" presetSubtype="0" fill="hold" grpId="0" nodeType="clickEffect">
                                  <p:stCondLst>
                                    <p:cond delay="0"/>
                                  </p:stCondLst>
                                  <p:childTnLst>
                                    <p:animScale>
                                      <p:cBhvr>
                                        <p:cTn id="59" dur="3000" fill="hold"/>
                                        <p:tgtEl>
                                          <p:spTgt spid="10263"/>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grpId="0" nodeType="clickEffect">
                                  <p:stCondLst>
                                    <p:cond delay="0"/>
                                  </p:stCondLst>
                                  <p:childTnLst>
                                    <p:animScale>
                                      <p:cBhvr>
                                        <p:cTn id="63" dur="3000" fill="hold"/>
                                        <p:tgtEl>
                                          <p:spTgt spid="10261"/>
                                        </p:tgtEl>
                                      </p:cBhvr>
                                      <p:by x="150000" y="150000"/>
                                    </p:animScale>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500"/>
                                  </p:stCondLst>
                                  <p:childTnLst>
                                    <p:set>
                                      <p:cBhvr>
                                        <p:cTn id="67" dur="1" fill="hold">
                                          <p:stCondLst>
                                            <p:cond delay="0"/>
                                          </p:stCondLst>
                                        </p:cTn>
                                        <p:tgtEl>
                                          <p:spTgt spid="10255">
                                            <p:bg/>
                                          </p:spTgt>
                                        </p:tgtEl>
                                        <p:attrNameLst>
                                          <p:attrName>style.visibility</p:attrName>
                                        </p:attrNameLst>
                                      </p:cBhvr>
                                      <p:to>
                                        <p:strVal val="visible"/>
                                      </p:to>
                                    </p:set>
                                    <p:anim calcmode="lin" valueType="num">
                                      <p:cBhvr additive="base">
                                        <p:cTn id="68" dur="3000" fill="hold"/>
                                        <p:tgtEl>
                                          <p:spTgt spid="10255">
                                            <p:bg/>
                                          </p:spTgt>
                                        </p:tgtEl>
                                        <p:attrNameLst>
                                          <p:attrName>ppt_x</p:attrName>
                                        </p:attrNameLst>
                                      </p:cBhvr>
                                      <p:tavLst>
                                        <p:tav tm="0">
                                          <p:val>
                                            <p:strVal val="#ppt_x"/>
                                          </p:val>
                                        </p:tav>
                                        <p:tav tm="100000">
                                          <p:val>
                                            <p:strVal val="#ppt_x"/>
                                          </p:val>
                                        </p:tav>
                                      </p:tavLst>
                                    </p:anim>
                                    <p:anim calcmode="lin" valueType="num">
                                      <p:cBhvr additive="base">
                                        <p:cTn id="69" dur="3000" fill="hold"/>
                                        <p:tgtEl>
                                          <p:spTgt spid="10255">
                                            <p:bg/>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500"/>
                                  </p:stCondLst>
                                  <p:childTnLst>
                                    <p:set>
                                      <p:cBhvr>
                                        <p:cTn id="73" dur="1" fill="hold">
                                          <p:stCondLst>
                                            <p:cond delay="0"/>
                                          </p:stCondLst>
                                        </p:cTn>
                                        <p:tgtEl>
                                          <p:spTgt spid="10255">
                                            <p:txEl>
                                              <p:pRg st="0" end="0"/>
                                            </p:txEl>
                                          </p:spTgt>
                                        </p:tgtEl>
                                        <p:attrNameLst>
                                          <p:attrName>style.visibility</p:attrName>
                                        </p:attrNameLst>
                                      </p:cBhvr>
                                      <p:to>
                                        <p:strVal val="visible"/>
                                      </p:to>
                                    </p:set>
                                    <p:anim calcmode="lin" valueType="num">
                                      <p:cBhvr additive="base">
                                        <p:cTn id="74" dur="3000" fill="hold"/>
                                        <p:tgtEl>
                                          <p:spTgt spid="10255">
                                            <p:txEl>
                                              <p:pRg st="0" end="0"/>
                                            </p:txEl>
                                          </p:spTgt>
                                        </p:tgtEl>
                                        <p:attrNameLst>
                                          <p:attrName>ppt_x</p:attrName>
                                        </p:attrNameLst>
                                      </p:cBhvr>
                                      <p:tavLst>
                                        <p:tav tm="0">
                                          <p:val>
                                            <p:strVal val="#ppt_x"/>
                                          </p:val>
                                        </p:tav>
                                        <p:tav tm="100000">
                                          <p:val>
                                            <p:strVal val="#ppt_x"/>
                                          </p:val>
                                        </p:tav>
                                      </p:tavLst>
                                    </p:anim>
                                    <p:anim calcmode="lin" valueType="num">
                                      <p:cBhvr additive="base">
                                        <p:cTn id="75" dur="3000" fill="hold"/>
                                        <p:tgtEl>
                                          <p:spTgt spid="102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500"/>
                                  </p:stCondLst>
                                  <p:childTnLst>
                                    <p:set>
                                      <p:cBhvr>
                                        <p:cTn id="79" dur="1" fill="hold">
                                          <p:stCondLst>
                                            <p:cond delay="0"/>
                                          </p:stCondLst>
                                        </p:cTn>
                                        <p:tgtEl>
                                          <p:spTgt spid="10255">
                                            <p:txEl>
                                              <p:pRg st="2" end="2"/>
                                            </p:txEl>
                                          </p:spTgt>
                                        </p:tgtEl>
                                        <p:attrNameLst>
                                          <p:attrName>style.visibility</p:attrName>
                                        </p:attrNameLst>
                                      </p:cBhvr>
                                      <p:to>
                                        <p:strVal val="visible"/>
                                      </p:to>
                                    </p:set>
                                    <p:anim calcmode="lin" valueType="num">
                                      <p:cBhvr additive="base">
                                        <p:cTn id="80" dur="3000" fill="hold"/>
                                        <p:tgtEl>
                                          <p:spTgt spid="10255">
                                            <p:txEl>
                                              <p:pRg st="2" end="2"/>
                                            </p:txEl>
                                          </p:spTgt>
                                        </p:tgtEl>
                                        <p:attrNameLst>
                                          <p:attrName>ppt_x</p:attrName>
                                        </p:attrNameLst>
                                      </p:cBhvr>
                                      <p:tavLst>
                                        <p:tav tm="0">
                                          <p:val>
                                            <p:strVal val="#ppt_x"/>
                                          </p:val>
                                        </p:tav>
                                        <p:tav tm="100000">
                                          <p:val>
                                            <p:strVal val="#ppt_x"/>
                                          </p:val>
                                        </p:tav>
                                      </p:tavLst>
                                    </p:anim>
                                    <p:anim calcmode="lin" valueType="num">
                                      <p:cBhvr additive="base">
                                        <p:cTn id="81" dur="3000" fill="hold"/>
                                        <p:tgtEl>
                                          <p:spTgt spid="102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500"/>
                                  </p:stCondLst>
                                  <p:childTnLst>
                                    <p:set>
                                      <p:cBhvr>
                                        <p:cTn id="85" dur="1" fill="hold">
                                          <p:stCondLst>
                                            <p:cond delay="0"/>
                                          </p:stCondLst>
                                        </p:cTn>
                                        <p:tgtEl>
                                          <p:spTgt spid="10255">
                                            <p:txEl>
                                              <p:pRg st="4" end="4"/>
                                            </p:txEl>
                                          </p:spTgt>
                                        </p:tgtEl>
                                        <p:attrNameLst>
                                          <p:attrName>style.visibility</p:attrName>
                                        </p:attrNameLst>
                                      </p:cBhvr>
                                      <p:to>
                                        <p:strVal val="visible"/>
                                      </p:to>
                                    </p:set>
                                    <p:anim calcmode="lin" valueType="num">
                                      <p:cBhvr additive="base">
                                        <p:cTn id="86" dur="3000" fill="hold"/>
                                        <p:tgtEl>
                                          <p:spTgt spid="10255">
                                            <p:txEl>
                                              <p:pRg st="4" end="4"/>
                                            </p:txEl>
                                          </p:spTgt>
                                        </p:tgtEl>
                                        <p:attrNameLst>
                                          <p:attrName>ppt_x</p:attrName>
                                        </p:attrNameLst>
                                      </p:cBhvr>
                                      <p:tavLst>
                                        <p:tav tm="0">
                                          <p:val>
                                            <p:strVal val="#ppt_x"/>
                                          </p:val>
                                        </p:tav>
                                        <p:tav tm="100000">
                                          <p:val>
                                            <p:strVal val="#ppt_x"/>
                                          </p:val>
                                        </p:tav>
                                      </p:tavLst>
                                    </p:anim>
                                    <p:anim calcmode="lin" valueType="num">
                                      <p:cBhvr additive="base">
                                        <p:cTn id="87" dur="3000" fill="hold"/>
                                        <p:tgtEl>
                                          <p:spTgt spid="102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500"/>
                                  </p:stCondLst>
                                  <p:childTnLst>
                                    <p:set>
                                      <p:cBhvr>
                                        <p:cTn id="91" dur="1" fill="hold">
                                          <p:stCondLst>
                                            <p:cond delay="0"/>
                                          </p:stCondLst>
                                        </p:cTn>
                                        <p:tgtEl>
                                          <p:spTgt spid="10255">
                                            <p:txEl>
                                              <p:pRg st="6" end="6"/>
                                            </p:txEl>
                                          </p:spTgt>
                                        </p:tgtEl>
                                        <p:attrNameLst>
                                          <p:attrName>style.visibility</p:attrName>
                                        </p:attrNameLst>
                                      </p:cBhvr>
                                      <p:to>
                                        <p:strVal val="visible"/>
                                      </p:to>
                                    </p:set>
                                    <p:anim calcmode="lin" valueType="num">
                                      <p:cBhvr additive="base">
                                        <p:cTn id="92" dur="3000" fill="hold"/>
                                        <p:tgtEl>
                                          <p:spTgt spid="10255">
                                            <p:txEl>
                                              <p:pRg st="6" end="6"/>
                                            </p:txEl>
                                          </p:spTgt>
                                        </p:tgtEl>
                                        <p:attrNameLst>
                                          <p:attrName>ppt_x</p:attrName>
                                        </p:attrNameLst>
                                      </p:cBhvr>
                                      <p:tavLst>
                                        <p:tav tm="0">
                                          <p:val>
                                            <p:strVal val="#ppt_x"/>
                                          </p:val>
                                        </p:tav>
                                        <p:tav tm="100000">
                                          <p:val>
                                            <p:strVal val="#ppt_x"/>
                                          </p:val>
                                        </p:tav>
                                      </p:tavLst>
                                    </p:anim>
                                    <p:anim calcmode="lin" valueType="num">
                                      <p:cBhvr additive="base">
                                        <p:cTn id="93" dur="3000" fill="hold"/>
                                        <p:tgtEl>
                                          <p:spTgt spid="102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0255">
                                            <p:txEl>
                                              <p:pRg st="8" end="8"/>
                                            </p:txEl>
                                          </p:spTgt>
                                        </p:tgtEl>
                                        <p:attrNameLst>
                                          <p:attrName>style.visibility</p:attrName>
                                        </p:attrNameLst>
                                      </p:cBhvr>
                                      <p:to>
                                        <p:strVal val="visible"/>
                                      </p:to>
                                    </p:set>
                                    <p:anim calcmode="lin" valueType="num">
                                      <p:cBhvr additive="base">
                                        <p:cTn id="98" dur="3000" fill="hold"/>
                                        <p:tgtEl>
                                          <p:spTgt spid="10255">
                                            <p:txEl>
                                              <p:pRg st="8" end="8"/>
                                            </p:txEl>
                                          </p:spTgt>
                                        </p:tgtEl>
                                        <p:attrNameLst>
                                          <p:attrName>ppt_x</p:attrName>
                                        </p:attrNameLst>
                                      </p:cBhvr>
                                      <p:tavLst>
                                        <p:tav tm="0">
                                          <p:val>
                                            <p:strVal val="#ppt_x"/>
                                          </p:val>
                                        </p:tav>
                                        <p:tav tm="100000">
                                          <p:val>
                                            <p:strVal val="#ppt_x"/>
                                          </p:val>
                                        </p:tav>
                                      </p:tavLst>
                                    </p:anim>
                                    <p:anim calcmode="lin" valueType="num">
                                      <p:cBhvr additive="base">
                                        <p:cTn id="99" dur="3000" fill="hold"/>
                                        <p:tgtEl>
                                          <p:spTgt spid="1025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 presetClass="entr" presetSubtype="16" fill="hold" grpId="0" nodeType="clickEffect">
                                  <p:stCondLst>
                                    <p:cond delay="0"/>
                                  </p:stCondLst>
                                  <p:childTnLst>
                                    <p:set>
                                      <p:cBhvr>
                                        <p:cTn id="103" dur="1" fill="hold">
                                          <p:stCondLst>
                                            <p:cond delay="0"/>
                                          </p:stCondLst>
                                        </p:cTn>
                                        <p:tgtEl>
                                          <p:spTgt spid="10268"/>
                                        </p:tgtEl>
                                        <p:attrNameLst>
                                          <p:attrName>style.visibility</p:attrName>
                                        </p:attrNameLst>
                                      </p:cBhvr>
                                      <p:to>
                                        <p:strVal val="visible"/>
                                      </p:to>
                                    </p:set>
                                    <p:animEffect transition="in" filter="box(in)">
                                      <p:cBhvr>
                                        <p:cTn id="104" dur="2000"/>
                                        <p:tgtEl>
                                          <p:spTgt spid="10268"/>
                                        </p:tgtEl>
                                      </p:cBhvr>
                                    </p:animEffect>
                                  </p:childTnLst>
                                </p:cTn>
                              </p:par>
                              <p:par>
                                <p:cTn id="105" presetID="4" presetClass="entr" presetSubtype="16" fill="hold" grpId="0" nodeType="withEffect">
                                  <p:stCondLst>
                                    <p:cond delay="0"/>
                                  </p:stCondLst>
                                  <p:childTnLst>
                                    <p:set>
                                      <p:cBhvr>
                                        <p:cTn id="106" dur="1" fill="hold">
                                          <p:stCondLst>
                                            <p:cond delay="0"/>
                                          </p:stCondLst>
                                        </p:cTn>
                                        <p:tgtEl>
                                          <p:spTgt spid="10269"/>
                                        </p:tgtEl>
                                        <p:attrNameLst>
                                          <p:attrName>style.visibility</p:attrName>
                                        </p:attrNameLst>
                                      </p:cBhvr>
                                      <p:to>
                                        <p:strVal val="visible"/>
                                      </p:to>
                                    </p:set>
                                    <p:animEffect transition="in" filter="box(in)">
                                      <p:cBhvr>
                                        <p:cTn id="107" dur="2000"/>
                                        <p:tgtEl>
                                          <p:spTgt spid="1026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10270"/>
                                        </p:tgtEl>
                                        <p:attrNameLst>
                                          <p:attrName>style.visibility</p:attrName>
                                        </p:attrNameLst>
                                      </p:cBhvr>
                                      <p:to>
                                        <p:strVal val="visible"/>
                                      </p:to>
                                    </p:set>
                                    <p:animEffect transition="in" filter="dissolve">
                                      <p:cBhvr>
                                        <p:cTn id="112" dur="500"/>
                                        <p:tgtEl>
                                          <p:spTgt spid="102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3" fill="hold" display="0">
                  <p:stCondLst>
                    <p:cond delay="indefinite"/>
                  </p:stCondLst>
                  <p:endCondLst>
                    <p:cond evt="onPrev" delay="0">
                      <p:tgtEl>
                        <p:sldTgt/>
                      </p:tgtEl>
                    </p:cond>
                    <p:cond evt="onStopAudio" delay="0">
                      <p:tgtEl>
                        <p:sldTgt/>
                      </p:tgtEl>
                    </p:cond>
                  </p:endCondLst>
                </p:cTn>
                <p:tgtEl>
                  <p:spTgt spid="10271"/>
                </p:tgtEl>
              </p:cMediaNode>
            </p:audio>
          </p:childTnLst>
        </p:cTn>
      </p:par>
    </p:tnLst>
    <p:bldLst>
      <p:bldP spid="10243" grpId="0" animBg="1"/>
      <p:bldP spid="10244" grpId="0" animBg="1"/>
      <p:bldP spid="10245" grpId="0"/>
      <p:bldP spid="10246" grpId="0" build="p" animBg="1"/>
      <p:bldP spid="10247" grpId="0" build="p" animBg="1"/>
      <p:bldP spid="10250" grpId="0" animBg="1"/>
      <p:bldP spid="10255" grpId="0" build="p" animBg="1"/>
      <p:bldP spid="10261" grpId="0" animBg="1"/>
      <p:bldP spid="10263" grpId="0"/>
      <p:bldP spid="10264" grpId="0"/>
      <p:bldP spid="10268" grpId="0" animBg="1"/>
      <p:bldP spid="10269" grpId="0" animBg="1"/>
      <p:bldP spid="10270"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5181600"/>
            <a:ext cx="9144000" cy="1676400"/>
          </a:xfrm>
          <a:prstGeom prst="rect">
            <a:avLst/>
          </a:prstGeom>
          <a:solidFill>
            <a:srgbClr val="FFCC99"/>
          </a:solidFill>
          <a:ln w="9525">
            <a:solidFill>
              <a:schemeClr val="tx1"/>
            </a:solidFill>
            <a:miter lim="800000"/>
            <a:headEnd/>
            <a:tailEnd/>
          </a:ln>
          <a:effectLst/>
        </p:spPr>
        <p:txBody>
          <a:bodyPr wrap="none" anchor="ctr">
            <a:prstTxWarp prst="textNoShape">
              <a:avLst/>
            </a:prstTxWarp>
          </a:bodyPr>
          <a:lstStyle/>
          <a:p>
            <a:pPr algn="ctr"/>
            <a:endParaRPr lang="en-GB"/>
          </a:p>
        </p:txBody>
      </p:sp>
      <p:sp>
        <p:nvSpPr>
          <p:cNvPr id="5123" name="Oval 3"/>
          <p:cNvSpPr>
            <a:spLocks noChangeArrowheads="1"/>
          </p:cNvSpPr>
          <p:nvPr/>
        </p:nvSpPr>
        <p:spPr bwMode="auto">
          <a:xfrm>
            <a:off x="609600" y="1828800"/>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5124" name="Oval 4"/>
          <p:cNvSpPr>
            <a:spLocks noChangeArrowheads="1"/>
          </p:cNvSpPr>
          <p:nvPr/>
        </p:nvSpPr>
        <p:spPr bwMode="auto">
          <a:xfrm>
            <a:off x="2743200" y="2209800"/>
            <a:ext cx="5638800" cy="19812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endParaRPr lang="en-GB" sz="1400"/>
          </a:p>
        </p:txBody>
      </p:sp>
      <p:sp>
        <p:nvSpPr>
          <p:cNvPr id="5125" name="Rectangle 5"/>
          <p:cNvSpPr>
            <a:spLocks noGrp="1" noChangeArrowheads="1"/>
          </p:cNvSpPr>
          <p:nvPr>
            <p:ph type="title"/>
          </p:nvPr>
        </p:nvSpPr>
        <p:spPr>
          <a:xfrm>
            <a:off x="685800" y="381000"/>
            <a:ext cx="8458200" cy="1143000"/>
          </a:xfrm>
        </p:spPr>
        <p:txBody>
          <a:bodyPr/>
          <a:lstStyle/>
          <a:p>
            <a:r>
              <a:rPr lang="en-US" sz="2800"/>
              <a:t>4. From Church to Community Transformation</a:t>
            </a:r>
            <a:r>
              <a:rPr lang="en-US" sz="3600"/>
              <a:t> </a:t>
            </a:r>
            <a:br>
              <a:rPr lang="en-US" sz="3600"/>
            </a:br>
            <a:endParaRPr lang="en-US" sz="2000"/>
          </a:p>
        </p:txBody>
      </p:sp>
      <p:sp>
        <p:nvSpPr>
          <p:cNvPr id="5126" name="Rectangle 6"/>
          <p:cNvSpPr>
            <a:spLocks noGrp="1" noChangeArrowheads="1"/>
          </p:cNvSpPr>
          <p:nvPr>
            <p:ph type="body" sz="half" idx="1"/>
          </p:nvPr>
        </p:nvSpPr>
        <p:spPr>
          <a:xfrm>
            <a:off x="3429000" y="2514600"/>
            <a:ext cx="1295400" cy="609600"/>
          </a:xfrm>
          <a:ln>
            <a:solidFill>
              <a:schemeClr val="tx1"/>
            </a:solidFill>
          </a:ln>
        </p:spPr>
        <p:txBody>
          <a:bodyPr/>
          <a:lstStyle/>
          <a:p>
            <a:pPr>
              <a:buFontTx/>
              <a:buNone/>
            </a:pPr>
            <a:r>
              <a:rPr lang="en-US"/>
              <a:t>Church</a:t>
            </a:r>
          </a:p>
        </p:txBody>
      </p:sp>
      <p:sp>
        <p:nvSpPr>
          <p:cNvPr id="5134" name="Text Box 14"/>
          <p:cNvSpPr txBox="1">
            <a:spLocks noChangeArrowheads="1"/>
          </p:cNvSpPr>
          <p:nvPr/>
        </p:nvSpPr>
        <p:spPr bwMode="auto">
          <a:xfrm>
            <a:off x="3505200" y="6019800"/>
            <a:ext cx="2438400" cy="558800"/>
          </a:xfrm>
          <a:prstGeom prst="rect">
            <a:avLst/>
          </a:prstGeom>
          <a:noFill/>
          <a:ln w="9525">
            <a:solidFill>
              <a:srgbClr val="FF0000"/>
            </a:solidFill>
            <a:miter lim="800000"/>
            <a:headEnd/>
            <a:tailEnd/>
          </a:ln>
          <a:effectLst/>
        </p:spPr>
        <p:txBody>
          <a:bodyPr>
            <a:prstTxWarp prst="textNoShape">
              <a:avLst/>
            </a:prstTxWarp>
            <a:spAutoFit/>
          </a:bodyPr>
          <a:lstStyle/>
          <a:p>
            <a:pPr>
              <a:spcBef>
                <a:spcPct val="50000"/>
              </a:spcBef>
            </a:pPr>
            <a:r>
              <a:rPr lang="en-US" sz="1200"/>
              <a:t>Skills Development, microfinance</a:t>
            </a:r>
          </a:p>
          <a:p>
            <a:pPr>
              <a:spcBef>
                <a:spcPct val="50000"/>
              </a:spcBef>
            </a:pPr>
            <a:r>
              <a:rPr lang="en-US" sz="1200"/>
              <a:t>capital for church members</a:t>
            </a:r>
            <a:endParaRPr lang="en-US" sz="1000"/>
          </a:p>
        </p:txBody>
      </p:sp>
      <p:sp>
        <p:nvSpPr>
          <p:cNvPr id="5136" name="Text Box 16"/>
          <p:cNvSpPr txBox="1">
            <a:spLocks noChangeArrowheads="1"/>
          </p:cNvSpPr>
          <p:nvPr/>
        </p:nvSpPr>
        <p:spPr bwMode="auto">
          <a:xfrm>
            <a:off x="4038600" y="3124200"/>
            <a:ext cx="1084263"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Discipleship</a:t>
            </a:r>
          </a:p>
        </p:txBody>
      </p:sp>
      <p:sp>
        <p:nvSpPr>
          <p:cNvPr id="5138" name="Line 18"/>
          <p:cNvSpPr>
            <a:spLocks noChangeShapeType="1"/>
          </p:cNvSpPr>
          <p:nvPr/>
        </p:nvSpPr>
        <p:spPr bwMode="auto">
          <a:xfrm flipV="1">
            <a:off x="4648200" y="3657600"/>
            <a:ext cx="76200" cy="22860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141" name="Text Box 21"/>
          <p:cNvSpPr txBox="1">
            <a:spLocks noChangeArrowheads="1"/>
          </p:cNvSpPr>
          <p:nvPr/>
        </p:nvSpPr>
        <p:spPr bwMode="auto">
          <a:xfrm>
            <a:off x="4784725" y="3440113"/>
            <a:ext cx="98425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Leadership</a:t>
            </a:r>
          </a:p>
        </p:txBody>
      </p:sp>
      <p:sp>
        <p:nvSpPr>
          <p:cNvPr id="5142" name="Text Box 22"/>
          <p:cNvSpPr txBox="1">
            <a:spLocks noChangeArrowheads="1"/>
          </p:cNvSpPr>
          <p:nvPr/>
        </p:nvSpPr>
        <p:spPr bwMode="auto">
          <a:xfrm>
            <a:off x="5791200" y="3733800"/>
            <a:ext cx="273050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Deacons skilled in service &amp; admin</a:t>
            </a:r>
          </a:p>
        </p:txBody>
      </p:sp>
      <p:sp>
        <p:nvSpPr>
          <p:cNvPr id="5143" name="Line 23"/>
          <p:cNvSpPr>
            <a:spLocks noChangeShapeType="1"/>
          </p:cNvSpPr>
          <p:nvPr/>
        </p:nvSpPr>
        <p:spPr bwMode="auto">
          <a:xfrm>
            <a:off x="5410200" y="3733800"/>
            <a:ext cx="304800" cy="304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144" name="Line 24"/>
          <p:cNvSpPr>
            <a:spLocks noChangeShapeType="1"/>
          </p:cNvSpPr>
          <p:nvPr/>
        </p:nvSpPr>
        <p:spPr bwMode="auto">
          <a:xfrm flipV="1">
            <a:off x="5791200" y="3352800"/>
            <a:ext cx="381000" cy="228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145" name="Text Box 25"/>
          <p:cNvSpPr txBox="1">
            <a:spLocks noChangeArrowheads="1"/>
          </p:cNvSpPr>
          <p:nvPr/>
        </p:nvSpPr>
        <p:spPr bwMode="auto">
          <a:xfrm>
            <a:off x="6156325" y="3236913"/>
            <a:ext cx="779463" cy="284162"/>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Eldership</a:t>
            </a:r>
          </a:p>
        </p:txBody>
      </p:sp>
      <p:sp>
        <p:nvSpPr>
          <p:cNvPr id="5151" name="Text Box 31"/>
          <p:cNvSpPr txBox="1">
            <a:spLocks noChangeArrowheads="1"/>
          </p:cNvSpPr>
          <p:nvPr/>
        </p:nvSpPr>
        <p:spPr bwMode="auto">
          <a:xfrm>
            <a:off x="6537325" y="4303713"/>
            <a:ext cx="1785938" cy="284162"/>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r>
              <a:rPr lang="en-US" sz="1200"/>
              <a:t>Community Development</a:t>
            </a:r>
          </a:p>
        </p:txBody>
      </p:sp>
      <p:sp>
        <p:nvSpPr>
          <p:cNvPr id="5152" name="Text Box 32"/>
          <p:cNvSpPr txBox="1">
            <a:spLocks noChangeArrowheads="1"/>
          </p:cNvSpPr>
          <p:nvPr/>
        </p:nvSpPr>
        <p:spPr bwMode="auto">
          <a:xfrm>
            <a:off x="6232525" y="5345113"/>
            <a:ext cx="1824038" cy="159067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Foreign Funding</a:t>
            </a:r>
          </a:p>
          <a:p>
            <a:r>
              <a:rPr lang="en-US" sz="1400"/>
              <a:t>now can contribute</a:t>
            </a:r>
          </a:p>
          <a:p>
            <a:r>
              <a:rPr lang="en-US" sz="1400"/>
              <a:t>to ongoing community</a:t>
            </a:r>
          </a:p>
          <a:p>
            <a:r>
              <a:rPr lang="en-US" sz="1400"/>
              <a:t>development growth</a:t>
            </a:r>
          </a:p>
          <a:p>
            <a:r>
              <a:rPr lang="en-US" sz="1400"/>
              <a:t>based on existent</a:t>
            </a:r>
          </a:p>
          <a:p>
            <a:r>
              <a:rPr lang="en-US" sz="1400"/>
              <a:t>people and community</a:t>
            </a:r>
          </a:p>
          <a:p>
            <a:r>
              <a:rPr lang="en-US" sz="1400"/>
              <a:t>resources</a:t>
            </a:r>
          </a:p>
        </p:txBody>
      </p:sp>
      <p:sp>
        <p:nvSpPr>
          <p:cNvPr id="5153" name="Line 33"/>
          <p:cNvSpPr>
            <a:spLocks noChangeShapeType="1"/>
          </p:cNvSpPr>
          <p:nvPr/>
        </p:nvSpPr>
        <p:spPr bwMode="auto">
          <a:xfrm flipV="1">
            <a:off x="6400800" y="4648200"/>
            <a:ext cx="914400" cy="609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5157" name="Text Box 37"/>
          <p:cNvSpPr txBox="1">
            <a:spLocks noChangeArrowheads="1"/>
          </p:cNvSpPr>
          <p:nvPr/>
        </p:nvSpPr>
        <p:spPr bwMode="auto">
          <a:xfrm>
            <a:off x="0" y="5257800"/>
            <a:ext cx="1828800" cy="336550"/>
          </a:xfrm>
          <a:prstGeom prst="rect">
            <a:avLst/>
          </a:prstGeom>
          <a:noFill/>
          <a:ln w="9525">
            <a:noFill/>
            <a:miter lim="800000"/>
            <a:headEnd/>
            <a:tailEnd/>
          </a:ln>
          <a:effectLst/>
        </p:spPr>
        <p:txBody>
          <a:bodyPr wrap="none">
            <a:prstTxWarp prst="textNoShape">
              <a:avLst/>
            </a:prstTxWarp>
            <a:spAutoFit/>
          </a:bodyPr>
          <a:lstStyle/>
          <a:p>
            <a:r>
              <a:rPr lang="en-US" sz="1600" b="1" i="1"/>
              <a:t>External Resources</a:t>
            </a:r>
            <a:endParaRPr lang="en-US" sz="1600"/>
          </a:p>
        </p:txBody>
      </p:sp>
      <p:sp>
        <p:nvSpPr>
          <p:cNvPr id="5165" name="Text Box 45"/>
          <p:cNvSpPr txBox="1">
            <a:spLocks noChangeArrowheads="1"/>
          </p:cNvSpPr>
          <p:nvPr/>
        </p:nvSpPr>
        <p:spPr bwMode="auto">
          <a:xfrm>
            <a:off x="0" y="1196975"/>
            <a:ext cx="3125788" cy="1014413"/>
          </a:xfrm>
          <a:prstGeom prst="rect">
            <a:avLst/>
          </a:prstGeom>
          <a:solidFill>
            <a:schemeClr val="bg1"/>
          </a:solidFill>
          <a:ln w="9525">
            <a:solidFill>
              <a:srgbClr val="FF0000"/>
            </a:solidFill>
            <a:miter lim="800000"/>
            <a:headEnd/>
            <a:tailEnd/>
          </a:ln>
          <a:effectLst/>
        </p:spPr>
        <p:txBody>
          <a:bodyPr wrap="none">
            <a:prstTxWarp prst="textNoShape">
              <a:avLst/>
            </a:prstTxWarp>
            <a:spAutoFit/>
          </a:bodyPr>
          <a:lstStyle/>
          <a:p>
            <a:r>
              <a:rPr lang="en-US" sz="1200"/>
              <a:t>5. To bring the church to self-sufficiency, </a:t>
            </a:r>
          </a:p>
          <a:p>
            <a:r>
              <a:rPr lang="en-US" sz="1200"/>
              <a:t>at least the leaders of the church need to be able</a:t>
            </a:r>
          </a:p>
          <a:p>
            <a:r>
              <a:rPr lang="en-US" sz="1200"/>
              <a:t>to support their families.  </a:t>
            </a:r>
          </a:p>
          <a:p>
            <a:endParaRPr lang="en-US" sz="1200"/>
          </a:p>
          <a:p>
            <a:endParaRPr lang="en-US" sz="1200"/>
          </a:p>
        </p:txBody>
      </p:sp>
      <p:sp>
        <p:nvSpPr>
          <p:cNvPr id="5166" name="Text Box 46"/>
          <p:cNvSpPr txBox="1">
            <a:spLocks noChangeArrowheads="1"/>
          </p:cNvSpPr>
          <p:nvPr>
            <p:ph type="body" sz="half" idx="2"/>
          </p:nvPr>
        </p:nvSpPr>
        <p:spPr>
          <a:xfrm>
            <a:off x="6477000" y="1600200"/>
            <a:ext cx="2286000" cy="609600"/>
          </a:xfrm>
          <a:solidFill>
            <a:schemeClr val="bg1"/>
          </a:solidFill>
          <a:ln/>
        </p:spPr>
        <p:txBody>
          <a:bodyPr/>
          <a:lstStyle/>
          <a:p>
            <a:pPr>
              <a:buFontTx/>
              <a:buNone/>
            </a:pPr>
            <a:r>
              <a:rPr lang="en-US"/>
              <a:t>Community</a:t>
            </a:r>
          </a:p>
        </p:txBody>
      </p:sp>
      <p:sp>
        <p:nvSpPr>
          <p:cNvPr id="5167" name="Rectangle 47"/>
          <p:cNvSpPr>
            <a:spLocks noChangeArrowheads="1"/>
          </p:cNvSpPr>
          <p:nvPr/>
        </p:nvSpPr>
        <p:spPr bwMode="auto">
          <a:xfrm>
            <a:off x="4981575" y="2738438"/>
            <a:ext cx="2339975" cy="517525"/>
          </a:xfrm>
          <a:prstGeom prst="rect">
            <a:avLst/>
          </a:prstGeom>
          <a:noFill/>
          <a:ln w="9525">
            <a:noFill/>
            <a:miter lim="800000"/>
            <a:headEnd/>
            <a:tailEnd/>
          </a:ln>
          <a:effectLst/>
        </p:spPr>
        <p:txBody>
          <a:bodyPr>
            <a:prstTxWarp prst="textNoShape">
              <a:avLst/>
            </a:prstTxWarp>
            <a:spAutoFit/>
          </a:bodyPr>
          <a:lstStyle/>
          <a:p>
            <a:r>
              <a:rPr lang="en-US" sz="1400">
                <a:solidFill>
                  <a:srgbClr val="FF0000"/>
                </a:solidFill>
              </a:rPr>
              <a:t>Creation of People Resources </a:t>
            </a:r>
          </a:p>
          <a:p>
            <a:r>
              <a:rPr lang="en-US" sz="1400">
                <a:solidFill>
                  <a:srgbClr val="FF0000"/>
                </a:solidFill>
              </a:rPr>
              <a:t>and tithes</a:t>
            </a:r>
          </a:p>
        </p:txBody>
      </p:sp>
      <p:sp>
        <p:nvSpPr>
          <p:cNvPr id="5169" name="Line 49"/>
          <p:cNvSpPr>
            <a:spLocks noChangeShapeType="1"/>
          </p:cNvSpPr>
          <p:nvPr/>
        </p:nvSpPr>
        <p:spPr bwMode="auto">
          <a:xfrm>
            <a:off x="5940425" y="4076700"/>
            <a:ext cx="503238" cy="288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5170" name="Text Box 50"/>
          <p:cNvSpPr txBox="1">
            <a:spLocks noChangeArrowheads="1"/>
          </p:cNvSpPr>
          <p:nvPr/>
        </p:nvSpPr>
        <p:spPr bwMode="auto">
          <a:xfrm>
            <a:off x="179388" y="2492375"/>
            <a:ext cx="3011487" cy="1379538"/>
          </a:xfrm>
          <a:prstGeom prst="rect">
            <a:avLst/>
          </a:prstGeom>
          <a:solidFill>
            <a:schemeClr val="bg1"/>
          </a:solidFill>
          <a:ln w="9525">
            <a:solidFill>
              <a:srgbClr val="FF0000"/>
            </a:solidFill>
            <a:miter lim="800000"/>
            <a:headEnd/>
            <a:tailEnd/>
          </a:ln>
          <a:effectLst/>
        </p:spPr>
        <p:txBody>
          <a:bodyPr wrap="none">
            <a:prstTxWarp prst="textNoShape">
              <a:avLst/>
            </a:prstTxWarp>
            <a:spAutoFit/>
          </a:bodyPr>
          <a:lstStyle/>
          <a:p>
            <a:endParaRPr lang="en-US" sz="1200"/>
          </a:p>
          <a:p>
            <a:r>
              <a:rPr lang="en-US" sz="1200"/>
              <a:t>6. This requires input </a:t>
            </a:r>
          </a:p>
          <a:p>
            <a:r>
              <a:rPr lang="en-US" sz="1200"/>
              <a:t>in terms of microenterprise through credit</a:t>
            </a:r>
          </a:p>
          <a:p>
            <a:r>
              <a:rPr lang="en-US" sz="1200"/>
              <a:t>cooperatives, in a self-regeneating way.  Most</a:t>
            </a:r>
          </a:p>
          <a:p>
            <a:r>
              <a:rPr lang="en-US" sz="1200"/>
              <a:t>micro-finance organisations will not </a:t>
            </a:r>
          </a:p>
          <a:p>
            <a:r>
              <a:rPr lang="en-US" sz="1200"/>
              <a:t>work through churches.</a:t>
            </a:r>
          </a:p>
          <a:p>
            <a:endParaRPr lang="en-US" sz="1200"/>
          </a:p>
        </p:txBody>
      </p:sp>
      <p:sp>
        <p:nvSpPr>
          <p:cNvPr id="5171" name="Text Box 51"/>
          <p:cNvSpPr txBox="1">
            <a:spLocks noChangeArrowheads="1"/>
          </p:cNvSpPr>
          <p:nvPr/>
        </p:nvSpPr>
        <p:spPr bwMode="auto">
          <a:xfrm>
            <a:off x="179388" y="4005263"/>
            <a:ext cx="3241675" cy="1014412"/>
          </a:xfrm>
          <a:prstGeom prst="rect">
            <a:avLst/>
          </a:prstGeom>
          <a:solidFill>
            <a:schemeClr val="bg1"/>
          </a:solidFill>
          <a:ln w="9525">
            <a:solidFill>
              <a:srgbClr val="FF0000"/>
            </a:solidFill>
            <a:miter lim="800000"/>
            <a:headEnd/>
            <a:tailEnd/>
          </a:ln>
          <a:effectLst/>
        </p:spPr>
        <p:txBody>
          <a:bodyPr wrap="none">
            <a:prstTxWarp prst="textNoShape">
              <a:avLst/>
            </a:prstTxWarp>
            <a:spAutoFit/>
          </a:bodyPr>
          <a:lstStyle/>
          <a:p>
            <a:r>
              <a:rPr lang="en-US" sz="1200"/>
              <a:t>7. Once the church is established there is a people</a:t>
            </a:r>
          </a:p>
          <a:p>
            <a:r>
              <a:rPr lang="en-US" sz="1200"/>
              <a:t>resource base. Development of holistic churches</a:t>
            </a:r>
          </a:p>
          <a:p>
            <a:r>
              <a:rPr lang="en-US" sz="1200"/>
              <a:t>where the Kingdom impacts every aspect of</a:t>
            </a:r>
          </a:p>
          <a:p>
            <a:r>
              <a:rPr lang="en-US" sz="1200"/>
              <a:t>the community requires further capital for </a:t>
            </a:r>
          </a:p>
          <a:p>
            <a:r>
              <a:rPr lang="en-US" sz="1200"/>
              <a:t>projects.  </a:t>
            </a:r>
          </a:p>
        </p:txBody>
      </p:sp>
      <p:pic>
        <p:nvPicPr>
          <p:cNvPr id="5172" name="Picture 52">
            <a:hlinkClick r:id="" action="ppaction://media"/>
          </p:cNvPr>
          <p:cNvPicPr>
            <a:picLocks noRot="1" noChangeAspect="1" noChangeArrowheads="1"/>
          </p:cNvPicPr>
          <p:nvPr>
            <a:wavAudioFile r:embed="rId2" name="~PP1601.WAV"/>
          </p:nvPr>
        </p:nvPicPr>
        <p:blipFill>
          <a:blip r:embed="rId4"/>
          <a:srcRect/>
          <a:stretch>
            <a:fillRect/>
          </a:stretch>
        </p:blipFill>
        <p:spPr bwMode="auto">
          <a:xfrm>
            <a:off x="8632825" y="6346825"/>
            <a:ext cx="304800" cy="304800"/>
          </a:xfrm>
          <a:prstGeom prst="rect">
            <a:avLst/>
          </a:prstGeom>
          <a:noFill/>
        </p:spPr>
      </p:pic>
      <p:sp>
        <p:nvSpPr>
          <p:cNvPr id="5173" name="Text Box 53"/>
          <p:cNvSpPr txBox="1">
            <a:spLocks noChangeArrowheads="1"/>
          </p:cNvSpPr>
          <p:nvPr/>
        </p:nvSpPr>
        <p:spPr bwMode="auto">
          <a:xfrm>
            <a:off x="3708400" y="4149725"/>
            <a:ext cx="1379538" cy="304800"/>
          </a:xfrm>
          <a:prstGeom prst="rect">
            <a:avLst/>
          </a:prstGeom>
          <a:noFill/>
          <a:ln w="9525">
            <a:noFill/>
            <a:miter lim="800000"/>
            <a:headEnd/>
            <a:tailEnd/>
          </a:ln>
          <a:effectLst/>
        </p:spPr>
        <p:txBody>
          <a:bodyPr wrap="none">
            <a:prstTxWarp prst="textNoShape">
              <a:avLst/>
            </a:prstTxWarp>
            <a:spAutoFit/>
          </a:bodyPr>
          <a:lstStyle/>
          <a:p>
            <a:r>
              <a:rPr lang="en-NZ" sz="1400"/>
              <a:t>House for Pastor</a:t>
            </a:r>
            <a:endParaRPr lang="en-GB" sz="1400"/>
          </a:p>
        </p:txBody>
      </p:sp>
    </p:spTree>
    <p:custDataLst>
      <p:tags r:id="rId1"/>
    </p:custDataLst>
  </p:cSld>
  <p:clrMapOvr>
    <a:masterClrMapping/>
  </p:clrMapOvr>
  <p:transition advTm="1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72"/>
                                        </p:tgtEl>
                                      </p:cBhvr>
                                    </p:cmd>
                                  </p:childTnLst>
                                </p:cTn>
                              </p:par>
                              <p:par>
                                <p:cTn id="7" presetID="10" presetClass="entr" presetSubtype="0" fill="hold" grpId="0" nodeType="withEffect">
                                  <p:stCondLst>
                                    <p:cond delay="0"/>
                                  </p:stCondLst>
                                  <p:childTnLst>
                                    <p:set>
                                      <p:cBhvr>
                                        <p:cTn id="8" dur="1" fill="hold">
                                          <p:stCondLst>
                                            <p:cond delay="0"/>
                                          </p:stCondLst>
                                        </p:cTn>
                                        <p:tgtEl>
                                          <p:spTgt spid="5125"/>
                                        </p:tgtEl>
                                        <p:attrNameLst>
                                          <p:attrName>style.visibility</p:attrName>
                                        </p:attrNameLst>
                                      </p:cBhvr>
                                      <p:to>
                                        <p:strVal val="visible"/>
                                      </p:to>
                                    </p:set>
                                    <p:animEffect transition="in" filter="fade">
                                      <p:cBhvr>
                                        <p:cTn id="9" dur="2000"/>
                                        <p:tgtEl>
                                          <p:spTgt spid="512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126">
                                            <p:txEl>
                                              <p:pRg st="0" end="0"/>
                                            </p:txEl>
                                          </p:spTgt>
                                        </p:tgtEl>
                                        <p:attrNameLst>
                                          <p:attrName>style.visibility</p:attrName>
                                        </p:attrNameLst>
                                      </p:cBhvr>
                                      <p:to>
                                        <p:strVal val="visible"/>
                                      </p:to>
                                    </p:set>
                                    <p:animEffect transition="in" filter="fade">
                                      <p:cBhvr>
                                        <p:cTn id="14" dur="2000"/>
                                        <p:tgtEl>
                                          <p:spTgt spid="51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1" nodeType="clickEffect">
                                  <p:stCondLst>
                                    <p:cond delay="0"/>
                                  </p:stCondLst>
                                  <p:childTnLst>
                                    <p:set>
                                      <p:cBhvr>
                                        <p:cTn id="18" dur="1" fill="hold">
                                          <p:stCondLst>
                                            <p:cond delay="0"/>
                                          </p:stCondLst>
                                        </p:cTn>
                                        <p:tgtEl>
                                          <p:spTgt spid="5126">
                                            <p:bg/>
                                          </p:spTgt>
                                        </p:tgtEl>
                                        <p:attrNameLst>
                                          <p:attrName>style.visibility</p:attrName>
                                        </p:attrNameLst>
                                      </p:cBhvr>
                                      <p:to>
                                        <p:strVal val="visible"/>
                                      </p:to>
                                    </p:set>
                                    <p:animEffect transition="in" filter="dissolve">
                                      <p:cBhvr>
                                        <p:cTn id="19" dur="500"/>
                                        <p:tgtEl>
                                          <p:spTgt spid="5126">
                                            <p:bg/>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1" nodeType="clickEffect">
                                  <p:stCondLst>
                                    <p:cond delay="0"/>
                                  </p:stCondLst>
                                  <p:childTnLst>
                                    <p:set>
                                      <p:cBhvr>
                                        <p:cTn id="23" dur="1" fill="hold">
                                          <p:stCondLst>
                                            <p:cond delay="0"/>
                                          </p:stCondLst>
                                        </p:cTn>
                                        <p:tgtEl>
                                          <p:spTgt spid="5126">
                                            <p:txEl>
                                              <p:pRg st="0" end="0"/>
                                            </p:txEl>
                                          </p:spTgt>
                                        </p:tgtEl>
                                        <p:attrNameLst>
                                          <p:attrName>style.visibility</p:attrName>
                                        </p:attrNameLst>
                                      </p:cBhvr>
                                      <p:to>
                                        <p:strVal val="visible"/>
                                      </p:to>
                                    </p:set>
                                    <p:animEffect transition="in" filter="dissolve">
                                      <p:cBhvr>
                                        <p:cTn id="24" dur="500"/>
                                        <p:tgtEl>
                                          <p:spTgt spid="51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66">
                                            <p:txEl>
                                              <p:pRg st="0" end="0"/>
                                            </p:txEl>
                                          </p:spTgt>
                                        </p:tgtEl>
                                        <p:attrNameLst>
                                          <p:attrName>style.visibility</p:attrName>
                                        </p:attrNameLst>
                                      </p:cBhvr>
                                      <p:to>
                                        <p:strVal val="visible"/>
                                      </p:to>
                                    </p:set>
                                    <p:animEffect transition="in" filter="fade">
                                      <p:cBhvr>
                                        <p:cTn id="29" dur="2000"/>
                                        <p:tgtEl>
                                          <p:spTgt spid="516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165">
                                            <p:bg/>
                                          </p:spTgt>
                                        </p:tgtEl>
                                        <p:attrNameLst>
                                          <p:attrName>style.visibility</p:attrName>
                                        </p:attrNameLst>
                                      </p:cBhvr>
                                      <p:to>
                                        <p:strVal val="visible"/>
                                      </p:to>
                                    </p:set>
                                    <p:animEffect transition="in" filter="dissolve">
                                      <p:cBhvr>
                                        <p:cTn id="34" dur="1000"/>
                                        <p:tgtEl>
                                          <p:spTgt spid="5165">
                                            <p:bg/>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165">
                                            <p:txEl>
                                              <p:pRg st="0" end="0"/>
                                            </p:txEl>
                                          </p:spTgt>
                                        </p:tgtEl>
                                        <p:attrNameLst>
                                          <p:attrName>style.visibility</p:attrName>
                                        </p:attrNameLst>
                                      </p:cBhvr>
                                      <p:to>
                                        <p:strVal val="visible"/>
                                      </p:to>
                                    </p:set>
                                    <p:animEffect transition="in" filter="dissolve">
                                      <p:cBhvr>
                                        <p:cTn id="39" dur="1000"/>
                                        <p:tgtEl>
                                          <p:spTgt spid="516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165">
                                            <p:txEl>
                                              <p:pRg st="1" end="1"/>
                                            </p:txEl>
                                          </p:spTgt>
                                        </p:tgtEl>
                                        <p:attrNameLst>
                                          <p:attrName>style.visibility</p:attrName>
                                        </p:attrNameLst>
                                      </p:cBhvr>
                                      <p:to>
                                        <p:strVal val="visible"/>
                                      </p:to>
                                    </p:set>
                                    <p:animEffect transition="in" filter="dissolve">
                                      <p:cBhvr>
                                        <p:cTn id="44" dur="1000"/>
                                        <p:tgtEl>
                                          <p:spTgt spid="5165">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165">
                                            <p:txEl>
                                              <p:pRg st="2" end="2"/>
                                            </p:txEl>
                                          </p:spTgt>
                                        </p:tgtEl>
                                        <p:attrNameLst>
                                          <p:attrName>style.visibility</p:attrName>
                                        </p:attrNameLst>
                                      </p:cBhvr>
                                      <p:to>
                                        <p:strVal val="visible"/>
                                      </p:to>
                                    </p:set>
                                    <p:animEffect transition="in" filter="dissolve">
                                      <p:cBhvr>
                                        <p:cTn id="49" dur="1000"/>
                                        <p:tgtEl>
                                          <p:spTgt spid="516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5136"/>
                                        </p:tgtEl>
                                        <p:attrNameLst>
                                          <p:attrName>style.visibility</p:attrName>
                                        </p:attrNameLst>
                                      </p:cBhvr>
                                      <p:to>
                                        <p:strVal val="visible"/>
                                      </p:to>
                                    </p:set>
                                    <p:animEffect transition="in" filter="box(in)">
                                      <p:cBhvr>
                                        <p:cTn id="54" dur="500"/>
                                        <p:tgtEl>
                                          <p:spTgt spid="5136"/>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5141"/>
                                        </p:tgtEl>
                                        <p:attrNameLst>
                                          <p:attrName>style.visibility</p:attrName>
                                        </p:attrNameLst>
                                      </p:cBhvr>
                                      <p:to>
                                        <p:strVal val="visible"/>
                                      </p:to>
                                    </p:set>
                                    <p:animEffect transition="in" filter="box(in)">
                                      <p:cBhvr>
                                        <p:cTn id="57" dur="500"/>
                                        <p:tgtEl>
                                          <p:spTgt spid="5141"/>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5144"/>
                                        </p:tgtEl>
                                        <p:attrNameLst>
                                          <p:attrName>style.visibility</p:attrName>
                                        </p:attrNameLst>
                                      </p:cBhvr>
                                      <p:to>
                                        <p:strVal val="visible"/>
                                      </p:to>
                                    </p:set>
                                    <p:animEffect transition="in" filter="dissolve">
                                      <p:cBhvr>
                                        <p:cTn id="62" dur="500"/>
                                        <p:tgtEl>
                                          <p:spTgt spid="5144"/>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5145"/>
                                        </p:tgtEl>
                                        <p:attrNameLst>
                                          <p:attrName>style.visibility</p:attrName>
                                        </p:attrNameLst>
                                      </p:cBhvr>
                                      <p:to>
                                        <p:strVal val="visible"/>
                                      </p:to>
                                    </p:set>
                                    <p:animEffect transition="in" filter="box(in)">
                                      <p:cBhvr>
                                        <p:cTn id="65" dur="500"/>
                                        <p:tgtEl>
                                          <p:spTgt spid="5145"/>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5143"/>
                                        </p:tgtEl>
                                        <p:attrNameLst>
                                          <p:attrName>style.visibility</p:attrName>
                                        </p:attrNameLst>
                                      </p:cBhvr>
                                      <p:to>
                                        <p:strVal val="visible"/>
                                      </p:to>
                                    </p:set>
                                    <p:animEffect transition="in" filter="dissolve">
                                      <p:cBhvr>
                                        <p:cTn id="70" dur="500"/>
                                        <p:tgtEl>
                                          <p:spTgt spid="5143"/>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5142"/>
                                        </p:tgtEl>
                                        <p:attrNameLst>
                                          <p:attrName>style.visibility</p:attrName>
                                        </p:attrNameLst>
                                      </p:cBhvr>
                                      <p:to>
                                        <p:strVal val="visible"/>
                                      </p:to>
                                    </p:set>
                                    <p:animEffect transition="in" filter="box(in)">
                                      <p:cBhvr>
                                        <p:cTn id="73" dur="500"/>
                                        <p:tgtEl>
                                          <p:spTgt spid="5142"/>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5167"/>
                                        </p:tgtEl>
                                        <p:attrNameLst>
                                          <p:attrName>style.visibility</p:attrName>
                                        </p:attrNameLst>
                                      </p:cBhvr>
                                      <p:to>
                                        <p:strVal val="visible"/>
                                      </p:to>
                                    </p:set>
                                    <p:anim calcmode="lin" valueType="num">
                                      <p:cBhvr>
                                        <p:cTn id="78" dur="1000" fill="hold"/>
                                        <p:tgtEl>
                                          <p:spTgt spid="5167"/>
                                        </p:tgtEl>
                                        <p:attrNameLst>
                                          <p:attrName>ppt_w</p:attrName>
                                        </p:attrNameLst>
                                      </p:cBhvr>
                                      <p:tavLst>
                                        <p:tav tm="0">
                                          <p:val>
                                            <p:strVal val="#ppt_w*0.70"/>
                                          </p:val>
                                        </p:tav>
                                        <p:tav tm="100000">
                                          <p:val>
                                            <p:strVal val="#ppt_w"/>
                                          </p:val>
                                        </p:tav>
                                      </p:tavLst>
                                    </p:anim>
                                    <p:anim calcmode="lin" valueType="num">
                                      <p:cBhvr>
                                        <p:cTn id="79" dur="1000" fill="hold"/>
                                        <p:tgtEl>
                                          <p:spTgt spid="5167"/>
                                        </p:tgtEl>
                                        <p:attrNameLst>
                                          <p:attrName>ppt_h</p:attrName>
                                        </p:attrNameLst>
                                      </p:cBhvr>
                                      <p:tavLst>
                                        <p:tav tm="0">
                                          <p:val>
                                            <p:strVal val="#ppt_h"/>
                                          </p:val>
                                        </p:tav>
                                        <p:tav tm="100000">
                                          <p:val>
                                            <p:strVal val="#ppt_h"/>
                                          </p:val>
                                        </p:tav>
                                      </p:tavLst>
                                    </p:anim>
                                    <p:animEffect transition="in" filter="fade">
                                      <p:cBhvr>
                                        <p:cTn id="80" dur="1000"/>
                                        <p:tgtEl>
                                          <p:spTgt spid="5167"/>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5170">
                                            <p:bg/>
                                          </p:spTgt>
                                        </p:tgtEl>
                                        <p:attrNameLst>
                                          <p:attrName>style.visibility</p:attrName>
                                        </p:attrNameLst>
                                      </p:cBhvr>
                                      <p:to>
                                        <p:strVal val="visible"/>
                                      </p:to>
                                    </p:set>
                                    <p:animEffect transition="in" filter="dissolve">
                                      <p:cBhvr>
                                        <p:cTn id="85" dur="1000"/>
                                        <p:tgtEl>
                                          <p:spTgt spid="5170">
                                            <p:bg/>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5170">
                                            <p:txEl>
                                              <p:pRg st="1" end="1"/>
                                            </p:txEl>
                                          </p:spTgt>
                                        </p:tgtEl>
                                        <p:attrNameLst>
                                          <p:attrName>style.visibility</p:attrName>
                                        </p:attrNameLst>
                                      </p:cBhvr>
                                      <p:to>
                                        <p:strVal val="visible"/>
                                      </p:to>
                                    </p:set>
                                    <p:animEffect transition="in" filter="dissolve">
                                      <p:cBhvr>
                                        <p:cTn id="90" dur="1000"/>
                                        <p:tgtEl>
                                          <p:spTgt spid="5170">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170">
                                            <p:txEl>
                                              <p:pRg st="2" end="2"/>
                                            </p:txEl>
                                          </p:spTgt>
                                        </p:tgtEl>
                                        <p:attrNameLst>
                                          <p:attrName>style.visibility</p:attrName>
                                        </p:attrNameLst>
                                      </p:cBhvr>
                                      <p:to>
                                        <p:strVal val="visible"/>
                                      </p:to>
                                    </p:set>
                                    <p:animEffect transition="in" filter="dissolve">
                                      <p:cBhvr>
                                        <p:cTn id="95" dur="1000"/>
                                        <p:tgtEl>
                                          <p:spTgt spid="5170">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5170">
                                            <p:txEl>
                                              <p:pRg st="3" end="3"/>
                                            </p:txEl>
                                          </p:spTgt>
                                        </p:tgtEl>
                                        <p:attrNameLst>
                                          <p:attrName>style.visibility</p:attrName>
                                        </p:attrNameLst>
                                      </p:cBhvr>
                                      <p:to>
                                        <p:strVal val="visible"/>
                                      </p:to>
                                    </p:set>
                                    <p:animEffect transition="in" filter="dissolve">
                                      <p:cBhvr>
                                        <p:cTn id="100" dur="1000"/>
                                        <p:tgtEl>
                                          <p:spTgt spid="5170">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5170">
                                            <p:txEl>
                                              <p:pRg st="4" end="4"/>
                                            </p:txEl>
                                          </p:spTgt>
                                        </p:tgtEl>
                                        <p:attrNameLst>
                                          <p:attrName>style.visibility</p:attrName>
                                        </p:attrNameLst>
                                      </p:cBhvr>
                                      <p:to>
                                        <p:strVal val="visible"/>
                                      </p:to>
                                    </p:set>
                                    <p:animEffect transition="in" filter="dissolve">
                                      <p:cBhvr>
                                        <p:cTn id="105" dur="1000"/>
                                        <p:tgtEl>
                                          <p:spTgt spid="5170">
                                            <p:txEl>
                                              <p:pRg st="4" end="4"/>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5170">
                                            <p:txEl>
                                              <p:pRg st="5" end="5"/>
                                            </p:txEl>
                                          </p:spTgt>
                                        </p:tgtEl>
                                        <p:attrNameLst>
                                          <p:attrName>style.visibility</p:attrName>
                                        </p:attrNameLst>
                                      </p:cBhvr>
                                      <p:to>
                                        <p:strVal val="visible"/>
                                      </p:to>
                                    </p:set>
                                    <p:animEffect transition="in" filter="dissolve">
                                      <p:cBhvr>
                                        <p:cTn id="110" dur="1000"/>
                                        <p:tgtEl>
                                          <p:spTgt spid="5170">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5138"/>
                                        </p:tgtEl>
                                        <p:attrNameLst>
                                          <p:attrName>style.visibility</p:attrName>
                                        </p:attrNameLst>
                                      </p:cBhvr>
                                      <p:to>
                                        <p:strVal val="visible"/>
                                      </p:to>
                                    </p:set>
                                    <p:animEffect transition="in" filter="box(in)">
                                      <p:cBhvr>
                                        <p:cTn id="115" dur="2000"/>
                                        <p:tgtEl>
                                          <p:spTgt spid="5138"/>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grpId="0" nodeType="clickEffect">
                                  <p:stCondLst>
                                    <p:cond delay="0"/>
                                  </p:stCondLst>
                                  <p:childTnLst>
                                    <p:set>
                                      <p:cBhvr>
                                        <p:cTn id="119" dur="1" fill="hold">
                                          <p:stCondLst>
                                            <p:cond delay="0"/>
                                          </p:stCondLst>
                                        </p:cTn>
                                        <p:tgtEl>
                                          <p:spTgt spid="5157"/>
                                        </p:tgtEl>
                                        <p:attrNameLst>
                                          <p:attrName>style.visibility</p:attrName>
                                        </p:attrNameLst>
                                      </p:cBhvr>
                                      <p:to>
                                        <p:strVal val="visible"/>
                                      </p:to>
                                    </p:set>
                                    <p:animEffect transition="in" filter="box(in)">
                                      <p:cBhvr>
                                        <p:cTn id="120" dur="500"/>
                                        <p:tgtEl>
                                          <p:spTgt spid="5157"/>
                                        </p:tgtEl>
                                      </p:cBhvr>
                                    </p:animEffect>
                                  </p:childTnLst>
                                </p:cTn>
                              </p:par>
                              <p:par>
                                <p:cTn id="121" presetID="4" presetClass="entr" presetSubtype="16" fill="hold" grpId="0" nodeType="withEffect">
                                  <p:stCondLst>
                                    <p:cond delay="0"/>
                                  </p:stCondLst>
                                  <p:childTnLst>
                                    <p:set>
                                      <p:cBhvr>
                                        <p:cTn id="122" dur="1" fill="hold">
                                          <p:stCondLst>
                                            <p:cond delay="0"/>
                                          </p:stCondLst>
                                        </p:cTn>
                                        <p:tgtEl>
                                          <p:spTgt spid="5122"/>
                                        </p:tgtEl>
                                        <p:attrNameLst>
                                          <p:attrName>style.visibility</p:attrName>
                                        </p:attrNameLst>
                                      </p:cBhvr>
                                      <p:to>
                                        <p:strVal val="visible"/>
                                      </p:to>
                                    </p:set>
                                    <p:animEffect transition="in" filter="box(in)">
                                      <p:cBhvr>
                                        <p:cTn id="123" dur="500"/>
                                        <p:tgtEl>
                                          <p:spTgt spid="5122"/>
                                        </p:tgtEl>
                                      </p:cBhvr>
                                    </p:animEffect>
                                  </p:childTnLst>
                                </p:cTn>
                              </p:par>
                              <p:par>
                                <p:cTn id="124" presetID="4" presetClass="entr" presetSubtype="16" fill="hold" grpId="0" nodeType="withEffect">
                                  <p:stCondLst>
                                    <p:cond delay="0"/>
                                  </p:stCondLst>
                                  <p:childTnLst>
                                    <p:set>
                                      <p:cBhvr>
                                        <p:cTn id="125" dur="1" fill="hold">
                                          <p:stCondLst>
                                            <p:cond delay="0"/>
                                          </p:stCondLst>
                                        </p:cTn>
                                        <p:tgtEl>
                                          <p:spTgt spid="5134"/>
                                        </p:tgtEl>
                                        <p:attrNameLst>
                                          <p:attrName>style.visibility</p:attrName>
                                        </p:attrNameLst>
                                      </p:cBhvr>
                                      <p:to>
                                        <p:strVal val="visible"/>
                                      </p:to>
                                    </p:set>
                                    <p:animEffect transition="in" filter="box(in)">
                                      <p:cBhvr>
                                        <p:cTn id="126" dur="2000"/>
                                        <p:tgtEl>
                                          <p:spTgt spid="5134"/>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grpId="0" nodeType="clickEffect">
                                  <p:stCondLst>
                                    <p:cond delay="0"/>
                                  </p:stCondLst>
                                  <p:childTnLst>
                                    <p:set>
                                      <p:cBhvr>
                                        <p:cTn id="130" dur="1" fill="hold">
                                          <p:stCondLst>
                                            <p:cond delay="0"/>
                                          </p:stCondLst>
                                        </p:cTn>
                                        <p:tgtEl>
                                          <p:spTgt spid="5171">
                                            <p:bg/>
                                          </p:spTgt>
                                        </p:tgtEl>
                                        <p:attrNameLst>
                                          <p:attrName>style.visibility</p:attrName>
                                        </p:attrNameLst>
                                      </p:cBhvr>
                                      <p:to>
                                        <p:strVal val="visible"/>
                                      </p:to>
                                    </p:set>
                                    <p:animEffect transition="in" filter="dissolve">
                                      <p:cBhvr>
                                        <p:cTn id="131" dur="1000"/>
                                        <p:tgtEl>
                                          <p:spTgt spid="5171">
                                            <p:bg/>
                                          </p:spTgt>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0" nodeType="clickEffect">
                                  <p:stCondLst>
                                    <p:cond delay="0"/>
                                  </p:stCondLst>
                                  <p:childTnLst>
                                    <p:set>
                                      <p:cBhvr>
                                        <p:cTn id="135" dur="1" fill="hold">
                                          <p:stCondLst>
                                            <p:cond delay="0"/>
                                          </p:stCondLst>
                                        </p:cTn>
                                        <p:tgtEl>
                                          <p:spTgt spid="5171">
                                            <p:txEl>
                                              <p:pRg st="0" end="0"/>
                                            </p:txEl>
                                          </p:spTgt>
                                        </p:tgtEl>
                                        <p:attrNameLst>
                                          <p:attrName>style.visibility</p:attrName>
                                        </p:attrNameLst>
                                      </p:cBhvr>
                                      <p:to>
                                        <p:strVal val="visible"/>
                                      </p:to>
                                    </p:set>
                                    <p:animEffect transition="in" filter="dissolve">
                                      <p:cBhvr>
                                        <p:cTn id="136" dur="1000"/>
                                        <p:tgtEl>
                                          <p:spTgt spid="5171">
                                            <p:txEl>
                                              <p:pRg st="0" end="0"/>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5171">
                                            <p:txEl>
                                              <p:pRg st="1" end="1"/>
                                            </p:txEl>
                                          </p:spTgt>
                                        </p:tgtEl>
                                        <p:attrNameLst>
                                          <p:attrName>style.visibility</p:attrName>
                                        </p:attrNameLst>
                                      </p:cBhvr>
                                      <p:to>
                                        <p:strVal val="visible"/>
                                      </p:to>
                                    </p:set>
                                    <p:animEffect transition="in" filter="dissolve">
                                      <p:cBhvr>
                                        <p:cTn id="141" dur="1000"/>
                                        <p:tgtEl>
                                          <p:spTgt spid="5171">
                                            <p:txEl>
                                              <p:pRg st="1" end="1"/>
                                            </p:txEl>
                                          </p:spTgt>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0" nodeType="clickEffect">
                                  <p:stCondLst>
                                    <p:cond delay="0"/>
                                  </p:stCondLst>
                                  <p:childTnLst>
                                    <p:set>
                                      <p:cBhvr>
                                        <p:cTn id="145" dur="1" fill="hold">
                                          <p:stCondLst>
                                            <p:cond delay="0"/>
                                          </p:stCondLst>
                                        </p:cTn>
                                        <p:tgtEl>
                                          <p:spTgt spid="5171">
                                            <p:txEl>
                                              <p:pRg st="2" end="2"/>
                                            </p:txEl>
                                          </p:spTgt>
                                        </p:tgtEl>
                                        <p:attrNameLst>
                                          <p:attrName>style.visibility</p:attrName>
                                        </p:attrNameLst>
                                      </p:cBhvr>
                                      <p:to>
                                        <p:strVal val="visible"/>
                                      </p:to>
                                    </p:set>
                                    <p:animEffect transition="in" filter="dissolve">
                                      <p:cBhvr>
                                        <p:cTn id="146" dur="1000"/>
                                        <p:tgtEl>
                                          <p:spTgt spid="5171">
                                            <p:txEl>
                                              <p:pRg st="2" end="2"/>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ntr" presetSubtype="0" fill="hold" grpId="0" nodeType="clickEffect">
                                  <p:stCondLst>
                                    <p:cond delay="0"/>
                                  </p:stCondLst>
                                  <p:childTnLst>
                                    <p:set>
                                      <p:cBhvr>
                                        <p:cTn id="150" dur="1" fill="hold">
                                          <p:stCondLst>
                                            <p:cond delay="0"/>
                                          </p:stCondLst>
                                        </p:cTn>
                                        <p:tgtEl>
                                          <p:spTgt spid="5171">
                                            <p:txEl>
                                              <p:pRg st="3" end="3"/>
                                            </p:txEl>
                                          </p:spTgt>
                                        </p:tgtEl>
                                        <p:attrNameLst>
                                          <p:attrName>style.visibility</p:attrName>
                                        </p:attrNameLst>
                                      </p:cBhvr>
                                      <p:to>
                                        <p:strVal val="visible"/>
                                      </p:to>
                                    </p:set>
                                    <p:animEffect transition="in" filter="dissolve">
                                      <p:cBhvr>
                                        <p:cTn id="151" dur="1000"/>
                                        <p:tgtEl>
                                          <p:spTgt spid="5171">
                                            <p:txEl>
                                              <p:pRg st="3" end="3"/>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0" nodeType="clickEffect">
                                  <p:stCondLst>
                                    <p:cond delay="0"/>
                                  </p:stCondLst>
                                  <p:childTnLst>
                                    <p:set>
                                      <p:cBhvr>
                                        <p:cTn id="155" dur="1" fill="hold">
                                          <p:stCondLst>
                                            <p:cond delay="0"/>
                                          </p:stCondLst>
                                        </p:cTn>
                                        <p:tgtEl>
                                          <p:spTgt spid="5171">
                                            <p:txEl>
                                              <p:pRg st="4" end="4"/>
                                            </p:txEl>
                                          </p:spTgt>
                                        </p:tgtEl>
                                        <p:attrNameLst>
                                          <p:attrName>style.visibility</p:attrName>
                                        </p:attrNameLst>
                                      </p:cBhvr>
                                      <p:to>
                                        <p:strVal val="visible"/>
                                      </p:to>
                                    </p:set>
                                    <p:animEffect transition="in" filter="dissolve">
                                      <p:cBhvr>
                                        <p:cTn id="156" dur="1000"/>
                                        <p:tgtEl>
                                          <p:spTgt spid="5171">
                                            <p:txEl>
                                              <p:pRg st="4" end="4"/>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55" presetClass="entr" presetSubtype="0" fill="hold" grpId="0" nodeType="clickEffect">
                                  <p:stCondLst>
                                    <p:cond delay="0"/>
                                  </p:stCondLst>
                                  <p:childTnLst>
                                    <p:set>
                                      <p:cBhvr>
                                        <p:cTn id="160" dur="1" fill="hold">
                                          <p:stCondLst>
                                            <p:cond delay="0"/>
                                          </p:stCondLst>
                                        </p:cTn>
                                        <p:tgtEl>
                                          <p:spTgt spid="5169"/>
                                        </p:tgtEl>
                                        <p:attrNameLst>
                                          <p:attrName>style.visibility</p:attrName>
                                        </p:attrNameLst>
                                      </p:cBhvr>
                                      <p:to>
                                        <p:strVal val="visible"/>
                                      </p:to>
                                    </p:set>
                                    <p:anim calcmode="lin" valueType="num">
                                      <p:cBhvr>
                                        <p:cTn id="161" dur="1000" fill="hold"/>
                                        <p:tgtEl>
                                          <p:spTgt spid="5169"/>
                                        </p:tgtEl>
                                        <p:attrNameLst>
                                          <p:attrName>ppt_w</p:attrName>
                                        </p:attrNameLst>
                                      </p:cBhvr>
                                      <p:tavLst>
                                        <p:tav tm="0">
                                          <p:val>
                                            <p:strVal val="#ppt_w*0.70"/>
                                          </p:val>
                                        </p:tav>
                                        <p:tav tm="100000">
                                          <p:val>
                                            <p:strVal val="#ppt_w"/>
                                          </p:val>
                                        </p:tav>
                                      </p:tavLst>
                                    </p:anim>
                                    <p:anim calcmode="lin" valueType="num">
                                      <p:cBhvr>
                                        <p:cTn id="162" dur="1000" fill="hold"/>
                                        <p:tgtEl>
                                          <p:spTgt spid="5169"/>
                                        </p:tgtEl>
                                        <p:attrNameLst>
                                          <p:attrName>ppt_h</p:attrName>
                                        </p:attrNameLst>
                                      </p:cBhvr>
                                      <p:tavLst>
                                        <p:tav tm="0">
                                          <p:val>
                                            <p:strVal val="#ppt_h"/>
                                          </p:val>
                                        </p:tav>
                                        <p:tav tm="100000">
                                          <p:val>
                                            <p:strVal val="#ppt_h"/>
                                          </p:val>
                                        </p:tav>
                                      </p:tavLst>
                                    </p:anim>
                                    <p:animEffect transition="in" filter="fade">
                                      <p:cBhvr>
                                        <p:cTn id="163" dur="1000"/>
                                        <p:tgtEl>
                                          <p:spTgt spid="5169"/>
                                        </p:tgtEl>
                                      </p:cBhvr>
                                    </p:animEffect>
                                  </p:childTnLst>
                                </p:cTn>
                              </p:par>
                            </p:childTnLst>
                          </p:cTn>
                        </p:par>
                      </p:childTnLst>
                    </p:cTn>
                  </p:par>
                  <p:par>
                    <p:cTn id="164" fill="hold">
                      <p:stCondLst>
                        <p:cond delay="indefinite"/>
                      </p:stCondLst>
                      <p:childTnLst>
                        <p:par>
                          <p:cTn id="165" fill="hold">
                            <p:stCondLst>
                              <p:cond delay="0"/>
                            </p:stCondLst>
                            <p:childTnLst>
                              <p:par>
                                <p:cTn id="166" presetID="9" presetClass="entr" presetSubtype="0" fill="hold" grpId="1" nodeType="clickEffect">
                                  <p:stCondLst>
                                    <p:cond delay="0"/>
                                  </p:stCondLst>
                                  <p:childTnLst>
                                    <p:set>
                                      <p:cBhvr>
                                        <p:cTn id="167" dur="1" fill="hold">
                                          <p:stCondLst>
                                            <p:cond delay="0"/>
                                          </p:stCondLst>
                                        </p:cTn>
                                        <p:tgtEl>
                                          <p:spTgt spid="5169"/>
                                        </p:tgtEl>
                                        <p:attrNameLst>
                                          <p:attrName>style.visibility</p:attrName>
                                        </p:attrNameLst>
                                      </p:cBhvr>
                                      <p:to>
                                        <p:strVal val="visible"/>
                                      </p:to>
                                    </p:set>
                                    <p:animEffect transition="in" filter="dissolve">
                                      <p:cBhvr>
                                        <p:cTn id="168" dur="500"/>
                                        <p:tgtEl>
                                          <p:spTgt spid="5169"/>
                                        </p:tgtEl>
                                      </p:cBhvr>
                                    </p:animEffect>
                                  </p:childTnLst>
                                </p:cTn>
                              </p:par>
                            </p:childTnLst>
                          </p:cTn>
                        </p:par>
                      </p:childTnLst>
                    </p:cTn>
                  </p:par>
                  <p:par>
                    <p:cTn id="169" fill="hold">
                      <p:stCondLst>
                        <p:cond delay="indefinite"/>
                      </p:stCondLst>
                      <p:childTnLst>
                        <p:par>
                          <p:cTn id="170" fill="hold">
                            <p:stCondLst>
                              <p:cond delay="0"/>
                            </p:stCondLst>
                            <p:childTnLst>
                              <p:par>
                                <p:cTn id="171" presetID="4" presetClass="entr" presetSubtype="16" fill="hold" grpId="0" nodeType="clickEffect">
                                  <p:stCondLst>
                                    <p:cond delay="0"/>
                                  </p:stCondLst>
                                  <p:childTnLst>
                                    <p:set>
                                      <p:cBhvr>
                                        <p:cTn id="172" dur="1" fill="hold">
                                          <p:stCondLst>
                                            <p:cond delay="0"/>
                                          </p:stCondLst>
                                        </p:cTn>
                                        <p:tgtEl>
                                          <p:spTgt spid="5151"/>
                                        </p:tgtEl>
                                        <p:attrNameLst>
                                          <p:attrName>style.visibility</p:attrName>
                                        </p:attrNameLst>
                                      </p:cBhvr>
                                      <p:to>
                                        <p:strVal val="visible"/>
                                      </p:to>
                                    </p:set>
                                    <p:animEffect transition="in" filter="box(in)">
                                      <p:cBhvr>
                                        <p:cTn id="173" dur="2000"/>
                                        <p:tgtEl>
                                          <p:spTgt spid="5151"/>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grpId="0" nodeType="clickEffect">
                                  <p:stCondLst>
                                    <p:cond delay="0"/>
                                  </p:stCondLst>
                                  <p:childTnLst>
                                    <p:set>
                                      <p:cBhvr>
                                        <p:cTn id="177" dur="1" fill="hold">
                                          <p:stCondLst>
                                            <p:cond delay="0"/>
                                          </p:stCondLst>
                                        </p:cTn>
                                        <p:tgtEl>
                                          <p:spTgt spid="5152"/>
                                        </p:tgtEl>
                                        <p:attrNameLst>
                                          <p:attrName>style.visibility</p:attrName>
                                        </p:attrNameLst>
                                      </p:cBhvr>
                                      <p:to>
                                        <p:strVal val="visible"/>
                                      </p:to>
                                    </p:set>
                                    <p:animEffect transition="in" filter="dissolve">
                                      <p:cBhvr>
                                        <p:cTn id="178" dur="2000"/>
                                        <p:tgtEl>
                                          <p:spTgt spid="5152"/>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5153"/>
                                        </p:tgtEl>
                                        <p:attrNameLst>
                                          <p:attrName>style.visibility</p:attrName>
                                        </p:attrNameLst>
                                      </p:cBhvr>
                                      <p:to>
                                        <p:strVal val="visible"/>
                                      </p:to>
                                    </p:set>
                                    <p:animEffect transition="in" filter="dissolve">
                                      <p:cBhvr>
                                        <p:cTn id="181" dur="2000"/>
                                        <p:tgtEl>
                                          <p:spTgt spid="5153"/>
                                        </p:tgtEl>
                                      </p:cBhvr>
                                    </p:animEffect>
                                  </p:childTnLst>
                                </p:cTn>
                              </p:par>
                            </p:childTnLst>
                          </p:cTn>
                        </p:par>
                      </p:childTnLst>
                    </p:cTn>
                  </p:par>
                  <p:par>
                    <p:cTn id="182" fill="hold">
                      <p:stCondLst>
                        <p:cond delay="indefinite"/>
                      </p:stCondLst>
                      <p:childTnLst>
                        <p:par>
                          <p:cTn id="183" fill="hold">
                            <p:stCondLst>
                              <p:cond delay="0"/>
                            </p:stCondLst>
                            <p:childTnLst>
                              <p:par>
                                <p:cTn id="184" presetID="4" presetClass="entr" presetSubtype="16" fill="hold" grpId="0" nodeType="clickEffect">
                                  <p:stCondLst>
                                    <p:cond delay="0"/>
                                  </p:stCondLst>
                                  <p:childTnLst>
                                    <p:set>
                                      <p:cBhvr>
                                        <p:cTn id="185" dur="1" fill="hold">
                                          <p:stCondLst>
                                            <p:cond delay="0"/>
                                          </p:stCondLst>
                                        </p:cTn>
                                        <p:tgtEl>
                                          <p:spTgt spid="5173"/>
                                        </p:tgtEl>
                                        <p:attrNameLst>
                                          <p:attrName>style.visibility</p:attrName>
                                        </p:attrNameLst>
                                      </p:cBhvr>
                                      <p:to>
                                        <p:strVal val="visible"/>
                                      </p:to>
                                    </p:set>
                                    <p:animEffect transition="in" filter="box(in)">
                                      <p:cBhvr>
                                        <p:cTn id="186" dur="500"/>
                                        <p:tgtEl>
                                          <p:spTgt spid="5173"/>
                                        </p:tgtEl>
                                      </p:cBhvr>
                                    </p:animEffect>
                                  </p:childTnLst>
                                </p:cTn>
                              </p:par>
                            </p:childTnLst>
                          </p:cTn>
                        </p:par>
                      </p:childTnLst>
                    </p:cTn>
                  </p:par>
                  <p:par>
                    <p:cTn id="187" fill="hold">
                      <p:stCondLst>
                        <p:cond delay="indefinite"/>
                      </p:stCondLst>
                      <p:childTnLst>
                        <p:par>
                          <p:cTn id="188" fill="hold">
                            <p:stCondLst>
                              <p:cond delay="0"/>
                            </p:stCondLst>
                            <p:childTnLst>
                              <p:par>
                                <p:cTn id="189" presetID="8" presetClass="entr" presetSubtype="16" fill="hold" grpId="1" nodeType="clickEffect">
                                  <p:stCondLst>
                                    <p:cond delay="0"/>
                                  </p:stCondLst>
                                  <p:childTnLst>
                                    <p:set>
                                      <p:cBhvr>
                                        <p:cTn id="190" dur="1" fill="hold">
                                          <p:stCondLst>
                                            <p:cond delay="0"/>
                                          </p:stCondLst>
                                        </p:cTn>
                                        <p:tgtEl>
                                          <p:spTgt spid="5173"/>
                                        </p:tgtEl>
                                        <p:attrNameLst>
                                          <p:attrName>style.visibility</p:attrName>
                                        </p:attrNameLst>
                                      </p:cBhvr>
                                      <p:to>
                                        <p:strVal val="visible"/>
                                      </p:to>
                                    </p:set>
                                    <p:animEffect transition="in" filter="diamond(in)">
                                      <p:cBhvr>
                                        <p:cTn id="191" dur="2000"/>
                                        <p:tgtEl>
                                          <p:spTgt spid="517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2" fill="hold" display="0">
                  <p:stCondLst>
                    <p:cond delay="indefinite"/>
                  </p:stCondLst>
                  <p:endCondLst>
                    <p:cond evt="onPrev" delay="0">
                      <p:tgtEl>
                        <p:sldTgt/>
                      </p:tgtEl>
                    </p:cond>
                    <p:cond evt="onStopAudio" delay="0">
                      <p:tgtEl>
                        <p:sldTgt/>
                      </p:tgtEl>
                    </p:cond>
                  </p:endCondLst>
                </p:cTn>
                <p:tgtEl>
                  <p:spTgt spid="5172"/>
                </p:tgtEl>
              </p:cMediaNode>
            </p:audio>
          </p:childTnLst>
        </p:cTn>
      </p:par>
    </p:tnLst>
    <p:bldLst>
      <p:bldP spid="5122" grpId="0" animBg="1"/>
      <p:bldP spid="5125" grpId="0"/>
      <p:bldP spid="5126" grpId="0" build="p"/>
      <p:bldP spid="5126" grpId="1" build="p" animBg="1"/>
      <p:bldP spid="5134" grpId="0" animBg="1"/>
      <p:bldP spid="5136" grpId="0" animBg="1"/>
      <p:bldP spid="5138" grpId="0" animBg="1"/>
      <p:bldP spid="5141" grpId="0" animBg="1"/>
      <p:bldP spid="5142" grpId="0" animBg="1"/>
      <p:bldP spid="5143" grpId="0" animBg="1"/>
      <p:bldP spid="5144" grpId="0" animBg="1"/>
      <p:bldP spid="5145" grpId="0" animBg="1"/>
      <p:bldP spid="5151" grpId="0" animBg="1"/>
      <p:bldP spid="5152" grpId="0" animBg="1"/>
      <p:bldP spid="5153" grpId="0" animBg="1"/>
      <p:bldP spid="5157" grpId="0"/>
      <p:bldP spid="5165" grpId="0" build="p" animBg="1"/>
      <p:bldP spid="5166" grpId="0" build="p"/>
      <p:bldP spid="5167" grpId="0"/>
      <p:bldP spid="5169" grpId="0" animBg="1"/>
      <p:bldP spid="5169" grpId="1" animBg="1"/>
      <p:bldP spid="5170" grpId="0" build="p" animBg="1"/>
      <p:bldP spid="5171" grpId="0" build="p" animBg="1"/>
      <p:bldP spid="5173" grpId="0"/>
      <p:bldP spid="5173" grpId="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5181600"/>
            <a:ext cx="9144000" cy="1676400"/>
          </a:xfrm>
          <a:prstGeom prst="rect">
            <a:avLst/>
          </a:prstGeom>
          <a:solidFill>
            <a:srgbClr val="FFCC99"/>
          </a:solidFill>
          <a:ln w="9525">
            <a:solidFill>
              <a:schemeClr val="tx1"/>
            </a:solidFill>
            <a:miter lim="800000"/>
            <a:headEnd/>
            <a:tailEnd/>
          </a:ln>
          <a:effectLst/>
        </p:spPr>
        <p:txBody>
          <a:bodyPr wrap="none" anchor="ctr">
            <a:prstTxWarp prst="textNoShape">
              <a:avLst/>
            </a:prstTxWarp>
          </a:bodyPr>
          <a:lstStyle/>
          <a:p>
            <a:pPr algn="ctr"/>
            <a:endParaRPr lang="en-GB"/>
          </a:p>
        </p:txBody>
      </p:sp>
      <p:sp>
        <p:nvSpPr>
          <p:cNvPr id="6147" name="Oval 3"/>
          <p:cNvSpPr>
            <a:spLocks noChangeArrowheads="1"/>
          </p:cNvSpPr>
          <p:nvPr/>
        </p:nvSpPr>
        <p:spPr bwMode="auto">
          <a:xfrm>
            <a:off x="609600" y="1828800"/>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6148" name="Oval 4"/>
          <p:cNvSpPr>
            <a:spLocks noChangeArrowheads="1"/>
          </p:cNvSpPr>
          <p:nvPr/>
        </p:nvSpPr>
        <p:spPr bwMode="auto">
          <a:xfrm>
            <a:off x="2438400" y="1905000"/>
            <a:ext cx="6705600" cy="22860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r>
              <a:rPr lang="en-US" sz="1400">
                <a:solidFill>
                  <a:srgbClr val="FF0000"/>
                </a:solidFill>
              </a:rPr>
              <a:t>With land, people build their own building</a:t>
            </a:r>
          </a:p>
          <a:p>
            <a:pPr algn="ctr"/>
            <a:r>
              <a:rPr lang="en-US" sz="1400">
                <a:solidFill>
                  <a:srgbClr val="FF0000"/>
                </a:solidFill>
              </a:rPr>
              <a:t> according to local design</a:t>
            </a:r>
          </a:p>
          <a:p>
            <a:pPr algn="ctr"/>
            <a:r>
              <a:rPr lang="en-US" sz="1400">
                <a:solidFill>
                  <a:srgbClr val="FF0000"/>
                </a:solidFill>
              </a:rPr>
              <a:t>Tithes up to $15-20 per month</a:t>
            </a:r>
          </a:p>
          <a:p>
            <a:pPr algn="ctr"/>
            <a:r>
              <a:rPr lang="en-US" sz="1400">
                <a:solidFill>
                  <a:srgbClr val="FF0000"/>
                </a:solidFill>
              </a:rPr>
              <a:t>for congregation of 100</a:t>
            </a:r>
            <a:endParaRPr lang="en-US" sz="1400"/>
          </a:p>
        </p:txBody>
      </p:sp>
      <p:sp>
        <p:nvSpPr>
          <p:cNvPr id="6149" name="Rectangle 5"/>
          <p:cNvSpPr>
            <a:spLocks noGrp="1" noChangeArrowheads="1"/>
          </p:cNvSpPr>
          <p:nvPr>
            <p:ph type="title"/>
          </p:nvPr>
        </p:nvSpPr>
        <p:spPr>
          <a:xfrm>
            <a:off x="1979613" y="381000"/>
            <a:ext cx="6478587" cy="1143000"/>
          </a:xfrm>
        </p:spPr>
        <p:txBody>
          <a:bodyPr/>
          <a:lstStyle/>
          <a:p>
            <a:r>
              <a:rPr lang="en-US" sz="3200"/>
              <a:t>5. Example from Nairobi, Kenya</a:t>
            </a:r>
            <a:r>
              <a:rPr lang="en-US" sz="2800"/>
              <a:t> </a:t>
            </a:r>
            <a:br>
              <a:rPr lang="en-US" sz="2800"/>
            </a:br>
            <a:r>
              <a:rPr lang="en-US" sz="1600"/>
              <a:t>Cash Flows in an Urban Poor Church Plant</a:t>
            </a:r>
          </a:p>
        </p:txBody>
      </p:sp>
      <p:sp>
        <p:nvSpPr>
          <p:cNvPr id="6150" name="Rectangle 6"/>
          <p:cNvSpPr>
            <a:spLocks noGrp="1" noChangeArrowheads="1"/>
          </p:cNvSpPr>
          <p:nvPr>
            <p:ph type="body" sz="half" idx="1"/>
          </p:nvPr>
        </p:nvSpPr>
        <p:spPr>
          <a:xfrm>
            <a:off x="3048000" y="2667000"/>
            <a:ext cx="1295400" cy="609600"/>
          </a:xfrm>
          <a:ln>
            <a:solidFill>
              <a:schemeClr val="tx1"/>
            </a:solidFill>
          </a:ln>
        </p:spPr>
        <p:txBody>
          <a:bodyPr/>
          <a:lstStyle/>
          <a:p>
            <a:pPr>
              <a:buFontTx/>
              <a:buNone/>
            </a:pPr>
            <a:r>
              <a:rPr lang="en-US"/>
              <a:t>Church</a:t>
            </a:r>
          </a:p>
        </p:txBody>
      </p:sp>
      <p:sp>
        <p:nvSpPr>
          <p:cNvPr id="6151" name="Rectangle 7"/>
          <p:cNvSpPr>
            <a:spLocks noGrp="1" noChangeArrowheads="1"/>
          </p:cNvSpPr>
          <p:nvPr>
            <p:ph type="body" sz="half" idx="2"/>
          </p:nvPr>
        </p:nvSpPr>
        <p:spPr>
          <a:xfrm>
            <a:off x="457200" y="1981200"/>
            <a:ext cx="1676400" cy="685800"/>
          </a:xfrm>
          <a:ln>
            <a:solidFill>
              <a:schemeClr val="tx1"/>
            </a:solidFill>
          </a:ln>
        </p:spPr>
        <p:txBody>
          <a:bodyPr/>
          <a:lstStyle/>
          <a:p>
            <a:pPr>
              <a:buFontTx/>
              <a:buNone/>
            </a:pPr>
            <a:r>
              <a:rPr lang="en-US" sz="1800"/>
              <a:t>Churchplanting</a:t>
            </a:r>
            <a:r>
              <a:rPr lang="en-US" sz="2000"/>
              <a:t> </a:t>
            </a:r>
            <a:r>
              <a:rPr lang="en-US" sz="1800"/>
              <a:t>Team</a:t>
            </a:r>
            <a:endParaRPr lang="en-US"/>
          </a:p>
        </p:txBody>
      </p:sp>
      <p:sp>
        <p:nvSpPr>
          <p:cNvPr id="6152" name="Text Box 8"/>
          <p:cNvSpPr txBox="1">
            <a:spLocks noChangeArrowheads="1"/>
          </p:cNvSpPr>
          <p:nvPr/>
        </p:nvSpPr>
        <p:spPr bwMode="auto">
          <a:xfrm>
            <a:off x="1371600" y="5867400"/>
            <a:ext cx="1135063" cy="95250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Businessmen</a:t>
            </a:r>
          </a:p>
          <a:p>
            <a:r>
              <a:rPr lang="en-US" sz="1400"/>
              <a:t>in the City -</a:t>
            </a:r>
          </a:p>
          <a:p>
            <a:r>
              <a:rPr lang="en-US" sz="1400"/>
              <a:t>untapped</a:t>
            </a:r>
          </a:p>
        </p:txBody>
      </p:sp>
      <p:sp>
        <p:nvSpPr>
          <p:cNvPr id="6153" name="Text Box 9"/>
          <p:cNvSpPr txBox="1">
            <a:spLocks noChangeArrowheads="1"/>
          </p:cNvSpPr>
          <p:nvPr/>
        </p:nvSpPr>
        <p:spPr bwMode="auto">
          <a:xfrm>
            <a:off x="0" y="6096000"/>
            <a:ext cx="1211263" cy="73977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Denomination</a:t>
            </a:r>
          </a:p>
          <a:p>
            <a:r>
              <a:rPr lang="en-US" sz="1400"/>
              <a:t>US$65/mo</a:t>
            </a:r>
          </a:p>
        </p:txBody>
      </p:sp>
      <p:sp>
        <p:nvSpPr>
          <p:cNvPr id="6154" name="Line 10"/>
          <p:cNvSpPr>
            <a:spLocks noChangeShapeType="1"/>
          </p:cNvSpPr>
          <p:nvPr/>
        </p:nvSpPr>
        <p:spPr bwMode="auto">
          <a:xfrm flipV="1">
            <a:off x="533400" y="2667000"/>
            <a:ext cx="228600" cy="3352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156" name="Line 12"/>
          <p:cNvSpPr>
            <a:spLocks noChangeShapeType="1"/>
          </p:cNvSpPr>
          <p:nvPr/>
        </p:nvSpPr>
        <p:spPr bwMode="auto">
          <a:xfrm>
            <a:off x="1676400" y="2667000"/>
            <a:ext cx="1371600" cy="533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157" name="Text Box 13"/>
          <p:cNvSpPr txBox="1">
            <a:spLocks noChangeArrowheads="1"/>
          </p:cNvSpPr>
          <p:nvPr/>
        </p:nvSpPr>
        <p:spPr bwMode="auto">
          <a:xfrm>
            <a:off x="1355725" y="2932113"/>
            <a:ext cx="2205038" cy="1004887"/>
          </a:xfrm>
          <a:prstGeom prst="rect">
            <a:avLst/>
          </a:prstGeom>
          <a:noFill/>
          <a:ln w="9525">
            <a:noFill/>
            <a:miter lim="800000"/>
            <a:headEnd/>
            <a:tailEnd/>
          </a:ln>
          <a:effectLst/>
        </p:spPr>
        <p:txBody>
          <a:bodyPr wrap="none">
            <a:prstTxWarp prst="textNoShape">
              <a:avLst/>
            </a:prstTxWarp>
            <a:spAutoFit/>
          </a:bodyPr>
          <a:lstStyle/>
          <a:p>
            <a:r>
              <a:rPr lang="en-US" sz="1200"/>
              <a:t>Evangelism</a:t>
            </a:r>
          </a:p>
          <a:p>
            <a:r>
              <a:rPr lang="en-US" sz="1200">
                <a:solidFill>
                  <a:srgbClr val="FF0000"/>
                </a:solidFill>
              </a:rPr>
              <a:t>creates resources of</a:t>
            </a:r>
          </a:p>
          <a:p>
            <a:r>
              <a:rPr lang="en-US" sz="1200">
                <a:solidFill>
                  <a:srgbClr val="FF0000"/>
                </a:solidFill>
              </a:rPr>
              <a:t>people and tithes from</a:t>
            </a:r>
          </a:p>
          <a:p>
            <a:r>
              <a:rPr lang="en-US" sz="1200">
                <a:solidFill>
                  <a:srgbClr val="FF0000"/>
                </a:solidFill>
              </a:rPr>
              <a:t>within the community $5-10 /mo</a:t>
            </a:r>
          </a:p>
          <a:p>
            <a:r>
              <a:rPr lang="en-US" sz="1200">
                <a:solidFill>
                  <a:srgbClr val="FF0000"/>
                </a:solidFill>
              </a:rPr>
              <a:t>for whole congregation of 50</a:t>
            </a:r>
            <a:endParaRPr lang="en-US" sz="1200"/>
          </a:p>
        </p:txBody>
      </p:sp>
      <p:sp>
        <p:nvSpPr>
          <p:cNvPr id="6158" name="Text Box 14"/>
          <p:cNvSpPr txBox="1">
            <a:spLocks noChangeArrowheads="1"/>
          </p:cNvSpPr>
          <p:nvPr/>
        </p:nvSpPr>
        <p:spPr bwMode="auto">
          <a:xfrm>
            <a:off x="3505200" y="6019800"/>
            <a:ext cx="2438400" cy="833438"/>
          </a:xfrm>
          <a:prstGeom prst="rect">
            <a:avLst/>
          </a:prstGeom>
          <a:noFill/>
          <a:ln w="9525">
            <a:solidFill>
              <a:srgbClr val="FF0000"/>
            </a:solidFill>
            <a:miter lim="800000"/>
            <a:headEnd/>
            <a:tailEnd/>
          </a:ln>
          <a:effectLst/>
        </p:spPr>
        <p:txBody>
          <a:bodyPr>
            <a:prstTxWarp prst="textNoShape">
              <a:avLst/>
            </a:prstTxWarp>
            <a:spAutoFit/>
          </a:bodyPr>
          <a:lstStyle/>
          <a:p>
            <a:pPr>
              <a:spcBef>
                <a:spcPct val="50000"/>
              </a:spcBef>
            </a:pPr>
            <a:r>
              <a:rPr lang="en-US" sz="1200"/>
              <a:t>Skills Development through micro-</a:t>
            </a:r>
          </a:p>
          <a:p>
            <a:pPr>
              <a:spcBef>
                <a:spcPct val="50000"/>
              </a:spcBef>
            </a:pPr>
            <a:r>
              <a:rPr lang="en-US" sz="1200"/>
              <a:t>finance capital for church members</a:t>
            </a:r>
          </a:p>
          <a:p>
            <a:pPr>
              <a:spcBef>
                <a:spcPct val="50000"/>
              </a:spcBef>
            </a:pPr>
            <a:r>
              <a:rPr lang="en-US" sz="1200"/>
              <a:t>$100 per initial loans</a:t>
            </a:r>
            <a:endParaRPr lang="en-US" sz="1000"/>
          </a:p>
        </p:txBody>
      </p:sp>
      <p:sp>
        <p:nvSpPr>
          <p:cNvPr id="6162" name="Line 18"/>
          <p:cNvSpPr>
            <a:spLocks noChangeShapeType="1"/>
          </p:cNvSpPr>
          <p:nvPr/>
        </p:nvSpPr>
        <p:spPr bwMode="auto">
          <a:xfrm flipV="1">
            <a:off x="4648200" y="3810000"/>
            <a:ext cx="457200" cy="2133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163" name="Text Box 19"/>
          <p:cNvSpPr txBox="1">
            <a:spLocks noChangeArrowheads="1"/>
          </p:cNvSpPr>
          <p:nvPr/>
        </p:nvSpPr>
        <p:spPr bwMode="auto">
          <a:xfrm>
            <a:off x="4098925" y="2322513"/>
            <a:ext cx="1190625" cy="284162"/>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Church building</a:t>
            </a:r>
          </a:p>
        </p:txBody>
      </p:sp>
      <p:sp>
        <p:nvSpPr>
          <p:cNvPr id="6165" name="Text Box 21"/>
          <p:cNvSpPr txBox="1">
            <a:spLocks noChangeArrowheads="1"/>
          </p:cNvSpPr>
          <p:nvPr/>
        </p:nvSpPr>
        <p:spPr bwMode="auto">
          <a:xfrm>
            <a:off x="4784725" y="3440113"/>
            <a:ext cx="98425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Leadership</a:t>
            </a:r>
          </a:p>
        </p:txBody>
      </p:sp>
      <p:sp>
        <p:nvSpPr>
          <p:cNvPr id="6175" name="Text Box 31"/>
          <p:cNvSpPr txBox="1">
            <a:spLocks noChangeArrowheads="1"/>
          </p:cNvSpPr>
          <p:nvPr/>
        </p:nvSpPr>
        <p:spPr bwMode="auto">
          <a:xfrm>
            <a:off x="6537325" y="4303713"/>
            <a:ext cx="1785938" cy="284162"/>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r>
              <a:rPr lang="en-US" sz="1200"/>
              <a:t>Community Development</a:t>
            </a:r>
          </a:p>
        </p:txBody>
      </p:sp>
      <p:sp>
        <p:nvSpPr>
          <p:cNvPr id="6176" name="Text Box 32"/>
          <p:cNvSpPr txBox="1">
            <a:spLocks noChangeArrowheads="1"/>
          </p:cNvSpPr>
          <p:nvPr/>
        </p:nvSpPr>
        <p:spPr bwMode="auto">
          <a:xfrm>
            <a:off x="6232525" y="5345113"/>
            <a:ext cx="1824038" cy="137795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Foreign Funding</a:t>
            </a:r>
          </a:p>
          <a:p>
            <a:r>
              <a:rPr lang="en-US" sz="1400"/>
              <a:t>now can contribute</a:t>
            </a:r>
          </a:p>
          <a:p>
            <a:r>
              <a:rPr lang="en-US" sz="1400"/>
              <a:t>to ongoing growth</a:t>
            </a:r>
          </a:p>
          <a:p>
            <a:r>
              <a:rPr lang="en-US" sz="1400"/>
              <a:t>based on existent</a:t>
            </a:r>
          </a:p>
          <a:p>
            <a:r>
              <a:rPr lang="en-US" sz="1400"/>
              <a:t>people and community</a:t>
            </a:r>
          </a:p>
          <a:p>
            <a:r>
              <a:rPr lang="en-US" sz="1400"/>
              <a:t>resources</a:t>
            </a:r>
          </a:p>
        </p:txBody>
      </p:sp>
      <p:sp>
        <p:nvSpPr>
          <p:cNvPr id="6177" name="Line 33"/>
          <p:cNvSpPr>
            <a:spLocks noChangeShapeType="1"/>
          </p:cNvSpPr>
          <p:nvPr/>
        </p:nvSpPr>
        <p:spPr bwMode="auto">
          <a:xfrm flipV="1">
            <a:off x="6400800" y="4648200"/>
            <a:ext cx="914400" cy="609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6180" name="Text Box 36"/>
          <p:cNvSpPr txBox="1">
            <a:spLocks noChangeArrowheads="1"/>
          </p:cNvSpPr>
          <p:nvPr/>
        </p:nvSpPr>
        <p:spPr bwMode="auto">
          <a:xfrm>
            <a:off x="4038600" y="1371600"/>
            <a:ext cx="3448050" cy="517525"/>
          </a:xfrm>
          <a:prstGeom prst="rect">
            <a:avLst/>
          </a:prstGeom>
          <a:noFill/>
          <a:ln w="9525">
            <a:noFill/>
            <a:miter lim="800000"/>
            <a:headEnd/>
            <a:tailEnd/>
          </a:ln>
          <a:effectLst/>
        </p:spPr>
        <p:txBody>
          <a:bodyPr wrap="none">
            <a:prstTxWarp prst="textNoShape">
              <a:avLst/>
            </a:prstTxWarp>
            <a:spAutoFit/>
          </a:bodyPr>
          <a:lstStyle/>
          <a:p>
            <a:r>
              <a:rPr lang="en-US" sz="1400"/>
              <a:t>Land Rent is $5/mo. Buy $2,000 for 10x15 ft </a:t>
            </a:r>
          </a:p>
          <a:p>
            <a:r>
              <a:rPr lang="en-US" sz="1400"/>
              <a:t>expanding at $1000/new room per year</a:t>
            </a:r>
          </a:p>
        </p:txBody>
      </p:sp>
      <p:sp>
        <p:nvSpPr>
          <p:cNvPr id="6181" name="Text Box 37"/>
          <p:cNvSpPr txBox="1">
            <a:spLocks noChangeArrowheads="1"/>
          </p:cNvSpPr>
          <p:nvPr/>
        </p:nvSpPr>
        <p:spPr bwMode="auto">
          <a:xfrm>
            <a:off x="0" y="5257800"/>
            <a:ext cx="1828800" cy="336550"/>
          </a:xfrm>
          <a:prstGeom prst="rect">
            <a:avLst/>
          </a:prstGeom>
          <a:noFill/>
          <a:ln w="9525">
            <a:noFill/>
            <a:miter lim="800000"/>
            <a:headEnd/>
            <a:tailEnd/>
          </a:ln>
          <a:effectLst/>
        </p:spPr>
        <p:txBody>
          <a:bodyPr wrap="none">
            <a:prstTxWarp prst="textNoShape">
              <a:avLst/>
            </a:prstTxWarp>
            <a:spAutoFit/>
          </a:bodyPr>
          <a:lstStyle/>
          <a:p>
            <a:r>
              <a:rPr lang="en-US" sz="1600" b="1" i="1"/>
              <a:t>External Resources</a:t>
            </a:r>
            <a:endParaRPr lang="en-US" sz="1600"/>
          </a:p>
        </p:txBody>
      </p:sp>
      <p:sp>
        <p:nvSpPr>
          <p:cNvPr id="6185" name="Text Box 41"/>
          <p:cNvSpPr txBox="1">
            <a:spLocks noChangeArrowheads="1"/>
          </p:cNvSpPr>
          <p:nvPr/>
        </p:nvSpPr>
        <p:spPr bwMode="auto">
          <a:xfrm>
            <a:off x="0" y="5562600"/>
            <a:ext cx="5305425" cy="31432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Self-Employment (60% are un- or underemployed - not a viable option)</a:t>
            </a:r>
          </a:p>
        </p:txBody>
      </p:sp>
      <p:pic>
        <p:nvPicPr>
          <p:cNvPr id="6189" name="Picture 45">
            <a:hlinkClick r:id="" action="ppaction://media"/>
          </p:cNvPr>
          <p:cNvPicPr>
            <a:picLocks noRot="1" noChangeAspect="1" noChangeArrowheads="1"/>
          </p:cNvPicPr>
          <p:nvPr>
            <a:wavAudioFile r:embed="rId2" name="~PP655.WAV"/>
          </p:nvPr>
        </p:nvPicPr>
        <p:blipFill>
          <a:blip r:embed="rId5"/>
          <a:srcRect/>
          <a:stretch>
            <a:fillRect/>
          </a:stretch>
        </p:blipFill>
        <p:spPr bwMode="auto">
          <a:xfrm>
            <a:off x="8632825" y="6346825"/>
            <a:ext cx="304800" cy="304800"/>
          </a:xfrm>
          <a:prstGeom prst="rect">
            <a:avLst/>
          </a:prstGeom>
          <a:noFill/>
        </p:spPr>
      </p:pic>
      <p:pic>
        <p:nvPicPr>
          <p:cNvPr id="6193" name="Picture 49">
            <a:hlinkClick r:id="" action="ppaction://media"/>
          </p:cNvPr>
          <p:cNvPicPr/>
          <p:nvPr>
            <a:videoFile r:link="rId3"/>
          </p:nvPr>
        </p:nvPicPr>
        <p:blipFill>
          <a:blip r:embed="rId6"/>
          <a:srcRect/>
          <a:stretch>
            <a:fillRect/>
          </a:stretch>
        </p:blipFill>
        <p:spPr bwMode="auto">
          <a:xfrm>
            <a:off x="179388" y="260350"/>
            <a:ext cx="2286000" cy="1714500"/>
          </a:xfrm>
          <a:prstGeom prst="rect">
            <a:avLst/>
          </a:prstGeom>
          <a:noFill/>
        </p:spPr>
      </p:pic>
    </p:spTree>
    <p:custDataLst>
      <p:tags r:id="rId1"/>
    </p:custDataLst>
  </p:cSld>
  <p:clrMapOvr>
    <a:masterClrMapping/>
  </p:clrMapOvr>
  <p:transition spd="med" advTm="1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89"/>
                                        </p:tgtEl>
                                      </p:cBhvr>
                                    </p:cmd>
                                  </p:childTnLst>
                                </p:cTn>
                              </p:par>
                              <p:par>
                                <p:cTn id="7" presetID="10" presetClass="entr" presetSubtype="0" fill="hold" grpId="0" nodeType="withEffect">
                                  <p:stCondLst>
                                    <p:cond delay="0"/>
                                  </p:stCondLst>
                                  <p:childTnLst>
                                    <p:set>
                                      <p:cBhvr>
                                        <p:cTn id="8" dur="1" fill="hold">
                                          <p:stCondLst>
                                            <p:cond delay="0"/>
                                          </p:stCondLst>
                                        </p:cTn>
                                        <p:tgtEl>
                                          <p:spTgt spid="6149"/>
                                        </p:tgtEl>
                                        <p:attrNameLst>
                                          <p:attrName>style.visibility</p:attrName>
                                        </p:attrNameLst>
                                      </p:cBhvr>
                                      <p:to>
                                        <p:strVal val="visible"/>
                                      </p:to>
                                    </p:set>
                                    <p:animEffect transition="in" filter="fade">
                                      <p:cBhvr>
                                        <p:cTn id="9" dur="2000"/>
                                        <p:tgtEl>
                                          <p:spTgt spid="614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151">
                                            <p:txEl>
                                              <p:charRg st="4294967295" end="4294967295"/>
                                            </p:txEl>
                                          </p:spTgt>
                                        </p:tgtEl>
                                        <p:attrNameLst>
                                          <p:attrName>style.visibility</p:attrName>
                                        </p:attrNameLst>
                                      </p:cBhvr>
                                      <p:to>
                                        <p:strVal val="visible"/>
                                      </p:to>
                                    </p:set>
                                    <p:animEffect transition="in" filter="fade">
                                      <p:cBhvr>
                                        <p:cTn id="12" dur="2000"/>
                                        <p:tgtEl>
                                          <p:spTgt spid="6151">
                                            <p:txEl>
                                              <p:charRg st="4294967295" end="4294967295"/>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50">
                                            <p:txEl>
                                              <p:charRg st="4294967295" end="4294967295"/>
                                            </p:txEl>
                                          </p:spTgt>
                                        </p:tgtEl>
                                        <p:attrNameLst>
                                          <p:attrName>style.visibility</p:attrName>
                                        </p:attrNameLst>
                                      </p:cBhvr>
                                      <p:to>
                                        <p:strVal val="visible"/>
                                      </p:to>
                                    </p:set>
                                    <p:animEffect transition="in" filter="fade">
                                      <p:cBhvr>
                                        <p:cTn id="15" dur="2000"/>
                                        <p:tgtEl>
                                          <p:spTgt spid="6150">
                                            <p:txEl>
                                              <p:charRg st="4294967295" end="429496729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6156"/>
                                        </p:tgtEl>
                                        <p:attrNameLst>
                                          <p:attrName>style.visibility</p:attrName>
                                        </p:attrNameLst>
                                      </p:cBhvr>
                                      <p:to>
                                        <p:strVal val="visible"/>
                                      </p:to>
                                    </p:set>
                                    <p:animEffect transition="in" filter="box(in)">
                                      <p:cBhvr>
                                        <p:cTn id="20" dur="500"/>
                                        <p:tgtEl>
                                          <p:spTgt spid="6156"/>
                                        </p:tgtEl>
                                      </p:cBhvr>
                                    </p:animEffect>
                                  </p:childTnLst>
                                </p:cTn>
                              </p:par>
                              <p:par>
                                <p:cTn id="21" presetID="4" presetClass="entr" presetSubtype="16" fill="hold" grpId="1" nodeType="withEffect">
                                  <p:stCondLst>
                                    <p:cond delay="0"/>
                                  </p:stCondLst>
                                  <p:childTnLst>
                                    <p:set>
                                      <p:cBhvr>
                                        <p:cTn id="22" dur="1" fill="hold">
                                          <p:stCondLst>
                                            <p:cond delay="0"/>
                                          </p:stCondLst>
                                        </p:cTn>
                                        <p:tgtEl>
                                          <p:spTgt spid="6150"/>
                                        </p:tgtEl>
                                        <p:attrNameLst>
                                          <p:attrName>style.visibility</p:attrName>
                                        </p:attrNameLst>
                                      </p:cBhvr>
                                      <p:to>
                                        <p:strVal val="visible"/>
                                      </p:to>
                                    </p:set>
                                    <p:animEffect transition="in" filter="box(in)">
                                      <p:cBhvr>
                                        <p:cTn id="23" dur="500"/>
                                        <p:tgtEl>
                                          <p:spTgt spid="615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147"/>
                                        </p:tgtEl>
                                        <p:attrNameLst>
                                          <p:attrName>style.visibility</p:attrName>
                                        </p:attrNameLst>
                                      </p:cBhvr>
                                      <p:to>
                                        <p:strVal val="visible"/>
                                      </p:to>
                                    </p:set>
                                    <p:anim calcmode="lin" valueType="num">
                                      <p:cBhvr>
                                        <p:cTn id="28" dur="1000" fill="hold"/>
                                        <p:tgtEl>
                                          <p:spTgt spid="6147"/>
                                        </p:tgtEl>
                                        <p:attrNameLst>
                                          <p:attrName>ppt_w</p:attrName>
                                        </p:attrNameLst>
                                      </p:cBhvr>
                                      <p:tavLst>
                                        <p:tav tm="0">
                                          <p:val>
                                            <p:strVal val="#ppt_w*0.70"/>
                                          </p:val>
                                        </p:tav>
                                        <p:tav tm="100000">
                                          <p:val>
                                            <p:strVal val="#ppt_w"/>
                                          </p:val>
                                        </p:tav>
                                      </p:tavLst>
                                    </p:anim>
                                    <p:anim calcmode="lin" valueType="num">
                                      <p:cBhvr>
                                        <p:cTn id="29" dur="1000" fill="hold"/>
                                        <p:tgtEl>
                                          <p:spTgt spid="6147"/>
                                        </p:tgtEl>
                                        <p:attrNameLst>
                                          <p:attrName>ppt_h</p:attrName>
                                        </p:attrNameLst>
                                      </p:cBhvr>
                                      <p:tavLst>
                                        <p:tav tm="0">
                                          <p:val>
                                            <p:strVal val="#ppt_h"/>
                                          </p:val>
                                        </p:tav>
                                        <p:tav tm="100000">
                                          <p:val>
                                            <p:strVal val="#ppt_h"/>
                                          </p:val>
                                        </p:tav>
                                      </p:tavLst>
                                    </p:anim>
                                    <p:animEffect transition="in" filter="fade">
                                      <p:cBhvr>
                                        <p:cTn id="30" dur="1000"/>
                                        <p:tgtEl>
                                          <p:spTgt spid="614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6146"/>
                                        </p:tgtEl>
                                        <p:attrNameLst>
                                          <p:attrName>style.visibility</p:attrName>
                                        </p:attrNameLst>
                                      </p:cBhvr>
                                      <p:to>
                                        <p:strVal val="visible"/>
                                      </p:to>
                                    </p:set>
                                    <p:anim calcmode="lin" valueType="num">
                                      <p:cBhvr>
                                        <p:cTn id="33" dur="1000" fill="hold"/>
                                        <p:tgtEl>
                                          <p:spTgt spid="6146"/>
                                        </p:tgtEl>
                                        <p:attrNameLst>
                                          <p:attrName>ppt_w</p:attrName>
                                        </p:attrNameLst>
                                      </p:cBhvr>
                                      <p:tavLst>
                                        <p:tav tm="0">
                                          <p:val>
                                            <p:strVal val="#ppt_w*0.70"/>
                                          </p:val>
                                        </p:tav>
                                        <p:tav tm="100000">
                                          <p:val>
                                            <p:strVal val="#ppt_w"/>
                                          </p:val>
                                        </p:tav>
                                      </p:tavLst>
                                    </p:anim>
                                    <p:anim calcmode="lin" valueType="num">
                                      <p:cBhvr>
                                        <p:cTn id="34" dur="1000" fill="hold"/>
                                        <p:tgtEl>
                                          <p:spTgt spid="6146"/>
                                        </p:tgtEl>
                                        <p:attrNameLst>
                                          <p:attrName>ppt_h</p:attrName>
                                        </p:attrNameLst>
                                      </p:cBhvr>
                                      <p:tavLst>
                                        <p:tav tm="0">
                                          <p:val>
                                            <p:strVal val="#ppt_h"/>
                                          </p:val>
                                        </p:tav>
                                        <p:tav tm="100000">
                                          <p:val>
                                            <p:strVal val="#ppt_h"/>
                                          </p:val>
                                        </p:tav>
                                      </p:tavLst>
                                    </p:anim>
                                    <p:animEffect transition="in" filter="fade">
                                      <p:cBhvr>
                                        <p:cTn id="35" dur="1000"/>
                                        <p:tgtEl>
                                          <p:spTgt spid="6146"/>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6181"/>
                                        </p:tgtEl>
                                        <p:attrNameLst>
                                          <p:attrName>style.visibility</p:attrName>
                                        </p:attrNameLst>
                                      </p:cBhvr>
                                      <p:to>
                                        <p:strVal val="visible"/>
                                      </p:to>
                                    </p:set>
                                    <p:anim calcmode="lin" valueType="num">
                                      <p:cBhvr>
                                        <p:cTn id="38" dur="1000" fill="hold"/>
                                        <p:tgtEl>
                                          <p:spTgt spid="6181"/>
                                        </p:tgtEl>
                                        <p:attrNameLst>
                                          <p:attrName>ppt_w</p:attrName>
                                        </p:attrNameLst>
                                      </p:cBhvr>
                                      <p:tavLst>
                                        <p:tav tm="0">
                                          <p:val>
                                            <p:strVal val="#ppt_w*0.70"/>
                                          </p:val>
                                        </p:tav>
                                        <p:tav tm="100000">
                                          <p:val>
                                            <p:strVal val="#ppt_w"/>
                                          </p:val>
                                        </p:tav>
                                      </p:tavLst>
                                    </p:anim>
                                    <p:anim calcmode="lin" valueType="num">
                                      <p:cBhvr>
                                        <p:cTn id="39" dur="1000" fill="hold"/>
                                        <p:tgtEl>
                                          <p:spTgt spid="6181"/>
                                        </p:tgtEl>
                                        <p:attrNameLst>
                                          <p:attrName>ppt_h</p:attrName>
                                        </p:attrNameLst>
                                      </p:cBhvr>
                                      <p:tavLst>
                                        <p:tav tm="0">
                                          <p:val>
                                            <p:strVal val="#ppt_h"/>
                                          </p:val>
                                        </p:tav>
                                        <p:tav tm="100000">
                                          <p:val>
                                            <p:strVal val="#ppt_h"/>
                                          </p:val>
                                        </p:tav>
                                      </p:tavLst>
                                    </p:anim>
                                    <p:animEffect transition="in" filter="fade">
                                      <p:cBhvr>
                                        <p:cTn id="40" dur="1000"/>
                                        <p:tgtEl>
                                          <p:spTgt spid="6181"/>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1" nodeType="clickEffect">
                                  <p:stCondLst>
                                    <p:cond delay="0"/>
                                  </p:stCondLst>
                                  <p:childTnLst>
                                    <p:set>
                                      <p:cBhvr>
                                        <p:cTn id="44" dur="1" fill="hold">
                                          <p:stCondLst>
                                            <p:cond delay="0"/>
                                          </p:stCondLst>
                                        </p:cTn>
                                        <p:tgtEl>
                                          <p:spTgt spid="6151"/>
                                        </p:tgtEl>
                                        <p:attrNameLst>
                                          <p:attrName>style.visibility</p:attrName>
                                        </p:attrNameLst>
                                      </p:cBhvr>
                                      <p:to>
                                        <p:strVal val="visible"/>
                                      </p:to>
                                    </p:set>
                                    <p:anim calcmode="lin" valueType="num">
                                      <p:cBhvr>
                                        <p:cTn id="45" dur="1000" fill="hold"/>
                                        <p:tgtEl>
                                          <p:spTgt spid="6151"/>
                                        </p:tgtEl>
                                        <p:attrNameLst>
                                          <p:attrName>ppt_w</p:attrName>
                                        </p:attrNameLst>
                                      </p:cBhvr>
                                      <p:tavLst>
                                        <p:tav tm="0">
                                          <p:val>
                                            <p:strVal val="#ppt_w*0.70"/>
                                          </p:val>
                                        </p:tav>
                                        <p:tav tm="100000">
                                          <p:val>
                                            <p:strVal val="#ppt_w"/>
                                          </p:val>
                                        </p:tav>
                                      </p:tavLst>
                                    </p:anim>
                                    <p:anim calcmode="lin" valueType="num">
                                      <p:cBhvr>
                                        <p:cTn id="46" dur="1000" fill="hold"/>
                                        <p:tgtEl>
                                          <p:spTgt spid="6151"/>
                                        </p:tgtEl>
                                        <p:attrNameLst>
                                          <p:attrName>ppt_h</p:attrName>
                                        </p:attrNameLst>
                                      </p:cBhvr>
                                      <p:tavLst>
                                        <p:tav tm="0">
                                          <p:val>
                                            <p:strVal val="#ppt_h"/>
                                          </p:val>
                                        </p:tav>
                                        <p:tav tm="100000">
                                          <p:val>
                                            <p:strVal val="#ppt_h"/>
                                          </p:val>
                                        </p:tav>
                                      </p:tavLst>
                                    </p:anim>
                                    <p:animEffect transition="in" filter="fade">
                                      <p:cBhvr>
                                        <p:cTn id="47" dur="1000"/>
                                        <p:tgtEl>
                                          <p:spTgt spid="615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6154"/>
                                        </p:tgtEl>
                                        <p:attrNameLst>
                                          <p:attrName>style.visibility</p:attrName>
                                        </p:attrNameLst>
                                      </p:cBhvr>
                                      <p:to>
                                        <p:strVal val="visible"/>
                                      </p:to>
                                    </p:set>
                                    <p:anim calcmode="lin" valueType="num">
                                      <p:cBhvr additive="base">
                                        <p:cTn id="52" dur="3000" fill="hold"/>
                                        <p:tgtEl>
                                          <p:spTgt spid="6154"/>
                                        </p:tgtEl>
                                        <p:attrNameLst>
                                          <p:attrName>ppt_x</p:attrName>
                                        </p:attrNameLst>
                                      </p:cBhvr>
                                      <p:tavLst>
                                        <p:tav tm="0">
                                          <p:val>
                                            <p:strVal val="#ppt_x"/>
                                          </p:val>
                                        </p:tav>
                                        <p:tav tm="100000">
                                          <p:val>
                                            <p:strVal val="#ppt_x"/>
                                          </p:val>
                                        </p:tav>
                                      </p:tavLst>
                                    </p:anim>
                                    <p:anim calcmode="lin" valueType="num">
                                      <p:cBhvr additive="base">
                                        <p:cTn id="53" dur="3000" fill="hold"/>
                                        <p:tgtEl>
                                          <p:spTgt spid="615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6153"/>
                                        </p:tgtEl>
                                        <p:attrNameLst>
                                          <p:attrName>style.visibility</p:attrName>
                                        </p:attrNameLst>
                                      </p:cBhvr>
                                      <p:to>
                                        <p:strVal val="visible"/>
                                      </p:to>
                                    </p:set>
                                    <p:anim calcmode="lin" valueType="num">
                                      <p:cBhvr additive="base">
                                        <p:cTn id="56" dur="3000" fill="hold"/>
                                        <p:tgtEl>
                                          <p:spTgt spid="6153"/>
                                        </p:tgtEl>
                                        <p:attrNameLst>
                                          <p:attrName>ppt_x</p:attrName>
                                        </p:attrNameLst>
                                      </p:cBhvr>
                                      <p:tavLst>
                                        <p:tav tm="0">
                                          <p:val>
                                            <p:strVal val="#ppt_x"/>
                                          </p:val>
                                        </p:tav>
                                        <p:tav tm="100000">
                                          <p:val>
                                            <p:strVal val="#ppt_x"/>
                                          </p:val>
                                        </p:tav>
                                      </p:tavLst>
                                    </p:anim>
                                    <p:anim calcmode="lin" valueType="num">
                                      <p:cBhvr additive="base">
                                        <p:cTn id="57" dur="3000" fill="hold"/>
                                        <p:tgtEl>
                                          <p:spTgt spid="6153"/>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6185"/>
                                        </p:tgtEl>
                                        <p:attrNameLst>
                                          <p:attrName>style.visibility</p:attrName>
                                        </p:attrNameLst>
                                      </p:cBhvr>
                                      <p:to>
                                        <p:strVal val="visible"/>
                                      </p:to>
                                    </p:set>
                                    <p:anim calcmode="lin" valueType="num">
                                      <p:cBhvr additive="base">
                                        <p:cTn id="60" dur="3000" fill="hold"/>
                                        <p:tgtEl>
                                          <p:spTgt spid="6185"/>
                                        </p:tgtEl>
                                        <p:attrNameLst>
                                          <p:attrName>ppt_x</p:attrName>
                                        </p:attrNameLst>
                                      </p:cBhvr>
                                      <p:tavLst>
                                        <p:tav tm="0">
                                          <p:val>
                                            <p:strVal val="#ppt_x"/>
                                          </p:val>
                                        </p:tav>
                                        <p:tav tm="100000">
                                          <p:val>
                                            <p:strVal val="#ppt_x"/>
                                          </p:val>
                                        </p:tav>
                                      </p:tavLst>
                                    </p:anim>
                                    <p:anim calcmode="lin" valueType="num">
                                      <p:cBhvr additive="base">
                                        <p:cTn id="61" dur="3000" fill="hold"/>
                                        <p:tgtEl>
                                          <p:spTgt spid="618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6152"/>
                                        </p:tgtEl>
                                        <p:attrNameLst>
                                          <p:attrName>style.visibility</p:attrName>
                                        </p:attrNameLst>
                                      </p:cBhvr>
                                      <p:to>
                                        <p:strVal val="visible"/>
                                      </p:to>
                                    </p:set>
                                    <p:anim calcmode="lin" valueType="num">
                                      <p:cBhvr additive="base">
                                        <p:cTn id="64" dur="3000" fill="hold"/>
                                        <p:tgtEl>
                                          <p:spTgt spid="6152"/>
                                        </p:tgtEl>
                                        <p:attrNameLst>
                                          <p:attrName>ppt_x</p:attrName>
                                        </p:attrNameLst>
                                      </p:cBhvr>
                                      <p:tavLst>
                                        <p:tav tm="0">
                                          <p:val>
                                            <p:strVal val="#ppt_x"/>
                                          </p:val>
                                        </p:tav>
                                        <p:tav tm="100000">
                                          <p:val>
                                            <p:strVal val="#ppt_x"/>
                                          </p:val>
                                        </p:tav>
                                      </p:tavLst>
                                    </p:anim>
                                    <p:anim calcmode="lin" valueType="num">
                                      <p:cBhvr additive="base">
                                        <p:cTn id="65" dur="3000" fill="hold"/>
                                        <p:tgtEl>
                                          <p:spTgt spid="6152"/>
                                        </p:tgtEl>
                                        <p:attrNameLst>
                                          <p:attrName>ppt_y</p:attrName>
                                        </p:attrNameLst>
                                      </p:cBhvr>
                                      <p:tavLst>
                                        <p:tav tm="0">
                                          <p:val>
                                            <p:strVal val="1+#ppt_h/2"/>
                                          </p:val>
                                        </p:tav>
                                        <p:tav tm="100000">
                                          <p:val>
                                            <p:strVal val="#ppt_y"/>
                                          </p:val>
                                        </p:tav>
                                      </p:tavLst>
                                    </p:anim>
                                  </p:childTnLst>
                                </p:cTn>
                              </p:par>
                              <p:par>
                                <p:cTn id="66" presetID="55" presetClass="entr" presetSubtype="0" fill="hold" grpId="0" nodeType="withEffect">
                                  <p:stCondLst>
                                    <p:cond delay="2000"/>
                                  </p:stCondLst>
                                  <p:childTnLst>
                                    <p:set>
                                      <p:cBhvr>
                                        <p:cTn id="67" dur="1" fill="hold">
                                          <p:stCondLst>
                                            <p:cond delay="0"/>
                                          </p:stCondLst>
                                        </p:cTn>
                                        <p:tgtEl>
                                          <p:spTgt spid="6157"/>
                                        </p:tgtEl>
                                        <p:attrNameLst>
                                          <p:attrName>style.visibility</p:attrName>
                                        </p:attrNameLst>
                                      </p:cBhvr>
                                      <p:to>
                                        <p:strVal val="visible"/>
                                      </p:to>
                                    </p:set>
                                    <p:anim calcmode="lin" valueType="num">
                                      <p:cBhvr>
                                        <p:cTn id="68" dur="1000" fill="hold"/>
                                        <p:tgtEl>
                                          <p:spTgt spid="6157"/>
                                        </p:tgtEl>
                                        <p:attrNameLst>
                                          <p:attrName>ppt_w</p:attrName>
                                        </p:attrNameLst>
                                      </p:cBhvr>
                                      <p:tavLst>
                                        <p:tav tm="0">
                                          <p:val>
                                            <p:strVal val="#ppt_w*0.70"/>
                                          </p:val>
                                        </p:tav>
                                        <p:tav tm="100000">
                                          <p:val>
                                            <p:strVal val="#ppt_w"/>
                                          </p:val>
                                        </p:tav>
                                      </p:tavLst>
                                    </p:anim>
                                    <p:anim calcmode="lin" valueType="num">
                                      <p:cBhvr>
                                        <p:cTn id="69" dur="1000" fill="hold"/>
                                        <p:tgtEl>
                                          <p:spTgt spid="6157"/>
                                        </p:tgtEl>
                                        <p:attrNameLst>
                                          <p:attrName>ppt_h</p:attrName>
                                        </p:attrNameLst>
                                      </p:cBhvr>
                                      <p:tavLst>
                                        <p:tav tm="0">
                                          <p:val>
                                            <p:strVal val="#ppt_h"/>
                                          </p:val>
                                        </p:tav>
                                        <p:tav tm="100000">
                                          <p:val>
                                            <p:strVal val="#ppt_h"/>
                                          </p:val>
                                        </p:tav>
                                      </p:tavLst>
                                    </p:anim>
                                    <p:animEffect transition="in" filter="fade">
                                      <p:cBhvr>
                                        <p:cTn id="70" dur="1000"/>
                                        <p:tgtEl>
                                          <p:spTgt spid="6157"/>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iterate type="wd">
                                    <p:tmPct val="10000"/>
                                  </p:iterate>
                                  <p:childTnLst>
                                    <p:set>
                                      <p:cBhvr>
                                        <p:cTn id="74" dur="1" fill="hold">
                                          <p:stCondLst>
                                            <p:cond delay="0"/>
                                          </p:stCondLst>
                                        </p:cTn>
                                        <p:tgtEl>
                                          <p:spTgt spid="6163"/>
                                        </p:tgtEl>
                                        <p:attrNameLst>
                                          <p:attrName>style.visibility</p:attrName>
                                        </p:attrNameLst>
                                      </p:cBhvr>
                                      <p:to>
                                        <p:strVal val="visible"/>
                                      </p:to>
                                    </p:set>
                                    <p:animEffect transition="in" filter="dissolve">
                                      <p:cBhvr>
                                        <p:cTn id="75" dur="2000"/>
                                        <p:tgtEl>
                                          <p:spTgt spid="6163"/>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6148"/>
                                        </p:tgtEl>
                                        <p:attrNameLst>
                                          <p:attrName>style.visibility</p:attrName>
                                        </p:attrNameLst>
                                      </p:cBhvr>
                                      <p:to>
                                        <p:strVal val="visible"/>
                                      </p:to>
                                    </p:set>
                                    <p:anim calcmode="lin" valueType="num">
                                      <p:cBhvr>
                                        <p:cTn id="78" dur="3000" fill="hold"/>
                                        <p:tgtEl>
                                          <p:spTgt spid="6148"/>
                                        </p:tgtEl>
                                        <p:attrNameLst>
                                          <p:attrName>ppt_w</p:attrName>
                                        </p:attrNameLst>
                                      </p:cBhvr>
                                      <p:tavLst>
                                        <p:tav tm="0">
                                          <p:val>
                                            <p:strVal val="#ppt_w*0.70"/>
                                          </p:val>
                                        </p:tav>
                                        <p:tav tm="100000">
                                          <p:val>
                                            <p:strVal val="#ppt_w"/>
                                          </p:val>
                                        </p:tav>
                                      </p:tavLst>
                                    </p:anim>
                                    <p:anim calcmode="lin" valueType="num">
                                      <p:cBhvr>
                                        <p:cTn id="79" dur="3000" fill="hold"/>
                                        <p:tgtEl>
                                          <p:spTgt spid="6148"/>
                                        </p:tgtEl>
                                        <p:attrNameLst>
                                          <p:attrName>ppt_h</p:attrName>
                                        </p:attrNameLst>
                                      </p:cBhvr>
                                      <p:tavLst>
                                        <p:tav tm="0">
                                          <p:val>
                                            <p:strVal val="#ppt_h"/>
                                          </p:val>
                                        </p:tav>
                                        <p:tav tm="100000">
                                          <p:val>
                                            <p:strVal val="#ppt_h"/>
                                          </p:val>
                                        </p:tav>
                                      </p:tavLst>
                                    </p:anim>
                                    <p:animEffect transition="in" filter="fade">
                                      <p:cBhvr>
                                        <p:cTn id="80" dur="3000"/>
                                        <p:tgtEl>
                                          <p:spTgt spid="6148"/>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6180"/>
                                        </p:tgtEl>
                                        <p:attrNameLst>
                                          <p:attrName>style.visibility</p:attrName>
                                        </p:attrNameLst>
                                      </p:cBhvr>
                                      <p:to>
                                        <p:strVal val="visible"/>
                                      </p:to>
                                    </p:set>
                                    <p:anim calcmode="lin" valueType="num">
                                      <p:cBhvr>
                                        <p:cTn id="85" dur="1000" fill="hold"/>
                                        <p:tgtEl>
                                          <p:spTgt spid="6180"/>
                                        </p:tgtEl>
                                        <p:attrNameLst>
                                          <p:attrName>ppt_w</p:attrName>
                                        </p:attrNameLst>
                                      </p:cBhvr>
                                      <p:tavLst>
                                        <p:tav tm="0">
                                          <p:val>
                                            <p:strVal val="#ppt_w*0.70"/>
                                          </p:val>
                                        </p:tav>
                                        <p:tav tm="100000">
                                          <p:val>
                                            <p:strVal val="#ppt_w"/>
                                          </p:val>
                                        </p:tav>
                                      </p:tavLst>
                                    </p:anim>
                                    <p:anim calcmode="lin" valueType="num">
                                      <p:cBhvr>
                                        <p:cTn id="86" dur="1000" fill="hold"/>
                                        <p:tgtEl>
                                          <p:spTgt spid="6180"/>
                                        </p:tgtEl>
                                        <p:attrNameLst>
                                          <p:attrName>ppt_h</p:attrName>
                                        </p:attrNameLst>
                                      </p:cBhvr>
                                      <p:tavLst>
                                        <p:tav tm="0">
                                          <p:val>
                                            <p:strVal val="#ppt_h"/>
                                          </p:val>
                                        </p:tav>
                                        <p:tav tm="100000">
                                          <p:val>
                                            <p:strVal val="#ppt_h"/>
                                          </p:val>
                                        </p:tav>
                                      </p:tavLst>
                                    </p:anim>
                                    <p:animEffect transition="in" filter="fade">
                                      <p:cBhvr>
                                        <p:cTn id="87" dur="1000"/>
                                        <p:tgtEl>
                                          <p:spTgt spid="618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6165"/>
                                        </p:tgtEl>
                                        <p:attrNameLst>
                                          <p:attrName>style.visibility</p:attrName>
                                        </p:attrNameLst>
                                      </p:cBhvr>
                                      <p:to>
                                        <p:strVal val="visible"/>
                                      </p:to>
                                    </p:set>
                                    <p:animEffect transition="in" filter="dissolve">
                                      <p:cBhvr>
                                        <p:cTn id="90" dur="3000"/>
                                        <p:tgtEl>
                                          <p:spTgt spid="6165"/>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158"/>
                                        </p:tgtEl>
                                        <p:attrNameLst>
                                          <p:attrName>style.visibility</p:attrName>
                                        </p:attrNameLst>
                                      </p:cBhvr>
                                      <p:to>
                                        <p:strVal val="visible"/>
                                      </p:to>
                                    </p:set>
                                    <p:anim calcmode="lin" valueType="num">
                                      <p:cBhvr additive="base">
                                        <p:cTn id="95" dur="2000" fill="hold"/>
                                        <p:tgtEl>
                                          <p:spTgt spid="6158"/>
                                        </p:tgtEl>
                                        <p:attrNameLst>
                                          <p:attrName>ppt_x</p:attrName>
                                        </p:attrNameLst>
                                      </p:cBhvr>
                                      <p:tavLst>
                                        <p:tav tm="0">
                                          <p:val>
                                            <p:strVal val="#ppt_x"/>
                                          </p:val>
                                        </p:tav>
                                        <p:tav tm="100000">
                                          <p:val>
                                            <p:strVal val="#ppt_x"/>
                                          </p:val>
                                        </p:tav>
                                      </p:tavLst>
                                    </p:anim>
                                    <p:anim calcmode="lin" valueType="num">
                                      <p:cBhvr additive="base">
                                        <p:cTn id="96" dur="2000" fill="hold"/>
                                        <p:tgtEl>
                                          <p:spTgt spid="615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162"/>
                                        </p:tgtEl>
                                        <p:attrNameLst>
                                          <p:attrName>style.visibility</p:attrName>
                                        </p:attrNameLst>
                                      </p:cBhvr>
                                      <p:to>
                                        <p:strVal val="visible"/>
                                      </p:to>
                                    </p:set>
                                    <p:anim calcmode="lin" valueType="num">
                                      <p:cBhvr additive="base">
                                        <p:cTn id="99" dur="2000" fill="hold"/>
                                        <p:tgtEl>
                                          <p:spTgt spid="6162"/>
                                        </p:tgtEl>
                                        <p:attrNameLst>
                                          <p:attrName>ppt_x</p:attrName>
                                        </p:attrNameLst>
                                      </p:cBhvr>
                                      <p:tavLst>
                                        <p:tav tm="0">
                                          <p:val>
                                            <p:strVal val="#ppt_x"/>
                                          </p:val>
                                        </p:tav>
                                        <p:tav tm="100000">
                                          <p:val>
                                            <p:strVal val="#ppt_x"/>
                                          </p:val>
                                        </p:tav>
                                      </p:tavLst>
                                    </p:anim>
                                    <p:anim calcmode="lin" valueType="num">
                                      <p:cBhvr additive="base">
                                        <p:cTn id="100" dur="2000" fill="hold"/>
                                        <p:tgtEl>
                                          <p:spTgt spid="616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6177"/>
                                        </p:tgtEl>
                                        <p:attrNameLst>
                                          <p:attrName>style.visibility</p:attrName>
                                        </p:attrNameLst>
                                      </p:cBhvr>
                                      <p:to>
                                        <p:strVal val="visible"/>
                                      </p:to>
                                    </p:set>
                                    <p:anim calcmode="lin" valueType="num">
                                      <p:cBhvr>
                                        <p:cTn id="105" dur="2000" fill="hold"/>
                                        <p:tgtEl>
                                          <p:spTgt spid="6177"/>
                                        </p:tgtEl>
                                        <p:attrNameLst>
                                          <p:attrName>ppt_w</p:attrName>
                                        </p:attrNameLst>
                                      </p:cBhvr>
                                      <p:tavLst>
                                        <p:tav tm="0">
                                          <p:val>
                                            <p:strVal val="#ppt_w*0.70"/>
                                          </p:val>
                                        </p:tav>
                                        <p:tav tm="100000">
                                          <p:val>
                                            <p:strVal val="#ppt_w"/>
                                          </p:val>
                                        </p:tav>
                                      </p:tavLst>
                                    </p:anim>
                                    <p:anim calcmode="lin" valueType="num">
                                      <p:cBhvr>
                                        <p:cTn id="106" dur="2000" fill="hold"/>
                                        <p:tgtEl>
                                          <p:spTgt spid="6177"/>
                                        </p:tgtEl>
                                        <p:attrNameLst>
                                          <p:attrName>ppt_h</p:attrName>
                                        </p:attrNameLst>
                                      </p:cBhvr>
                                      <p:tavLst>
                                        <p:tav tm="0">
                                          <p:val>
                                            <p:strVal val="#ppt_h"/>
                                          </p:val>
                                        </p:tav>
                                        <p:tav tm="100000">
                                          <p:val>
                                            <p:strVal val="#ppt_h"/>
                                          </p:val>
                                        </p:tav>
                                      </p:tavLst>
                                    </p:anim>
                                    <p:animEffect transition="in" filter="fade">
                                      <p:cBhvr>
                                        <p:cTn id="107" dur="2000"/>
                                        <p:tgtEl>
                                          <p:spTgt spid="6177"/>
                                        </p:tgtEl>
                                      </p:cBhvr>
                                    </p:animEffect>
                                  </p:childTnLst>
                                </p:cTn>
                              </p:par>
                              <p:par>
                                <p:cTn id="108" presetID="55" presetClass="entr" presetSubtype="0" fill="hold" grpId="0" nodeType="withEffect">
                                  <p:stCondLst>
                                    <p:cond delay="0"/>
                                  </p:stCondLst>
                                  <p:childTnLst>
                                    <p:set>
                                      <p:cBhvr>
                                        <p:cTn id="109" dur="1" fill="hold">
                                          <p:stCondLst>
                                            <p:cond delay="0"/>
                                          </p:stCondLst>
                                        </p:cTn>
                                        <p:tgtEl>
                                          <p:spTgt spid="6175"/>
                                        </p:tgtEl>
                                        <p:attrNameLst>
                                          <p:attrName>style.visibility</p:attrName>
                                        </p:attrNameLst>
                                      </p:cBhvr>
                                      <p:to>
                                        <p:strVal val="visible"/>
                                      </p:to>
                                    </p:set>
                                    <p:anim calcmode="lin" valueType="num">
                                      <p:cBhvr>
                                        <p:cTn id="110" dur="2000" fill="hold"/>
                                        <p:tgtEl>
                                          <p:spTgt spid="6175"/>
                                        </p:tgtEl>
                                        <p:attrNameLst>
                                          <p:attrName>ppt_w</p:attrName>
                                        </p:attrNameLst>
                                      </p:cBhvr>
                                      <p:tavLst>
                                        <p:tav tm="0">
                                          <p:val>
                                            <p:strVal val="#ppt_w*0.70"/>
                                          </p:val>
                                        </p:tav>
                                        <p:tav tm="100000">
                                          <p:val>
                                            <p:strVal val="#ppt_w"/>
                                          </p:val>
                                        </p:tav>
                                      </p:tavLst>
                                    </p:anim>
                                    <p:anim calcmode="lin" valueType="num">
                                      <p:cBhvr>
                                        <p:cTn id="111" dur="2000" fill="hold"/>
                                        <p:tgtEl>
                                          <p:spTgt spid="6175"/>
                                        </p:tgtEl>
                                        <p:attrNameLst>
                                          <p:attrName>ppt_h</p:attrName>
                                        </p:attrNameLst>
                                      </p:cBhvr>
                                      <p:tavLst>
                                        <p:tav tm="0">
                                          <p:val>
                                            <p:strVal val="#ppt_h"/>
                                          </p:val>
                                        </p:tav>
                                        <p:tav tm="100000">
                                          <p:val>
                                            <p:strVal val="#ppt_h"/>
                                          </p:val>
                                        </p:tav>
                                      </p:tavLst>
                                    </p:anim>
                                    <p:animEffect transition="in" filter="fade">
                                      <p:cBhvr>
                                        <p:cTn id="112" dur="2000"/>
                                        <p:tgtEl>
                                          <p:spTgt spid="6175"/>
                                        </p:tgtEl>
                                      </p:cBhvr>
                                    </p:animEffect>
                                  </p:childTnLst>
                                </p:cTn>
                              </p:par>
                              <p:par>
                                <p:cTn id="113" presetID="55" presetClass="entr" presetSubtype="0" fill="hold" grpId="0" nodeType="withEffect">
                                  <p:stCondLst>
                                    <p:cond delay="0"/>
                                  </p:stCondLst>
                                  <p:childTnLst>
                                    <p:set>
                                      <p:cBhvr>
                                        <p:cTn id="114" dur="1" fill="hold">
                                          <p:stCondLst>
                                            <p:cond delay="0"/>
                                          </p:stCondLst>
                                        </p:cTn>
                                        <p:tgtEl>
                                          <p:spTgt spid="6176"/>
                                        </p:tgtEl>
                                        <p:attrNameLst>
                                          <p:attrName>style.visibility</p:attrName>
                                        </p:attrNameLst>
                                      </p:cBhvr>
                                      <p:to>
                                        <p:strVal val="visible"/>
                                      </p:to>
                                    </p:set>
                                    <p:anim calcmode="lin" valueType="num">
                                      <p:cBhvr>
                                        <p:cTn id="115" dur="2000" fill="hold"/>
                                        <p:tgtEl>
                                          <p:spTgt spid="6176"/>
                                        </p:tgtEl>
                                        <p:attrNameLst>
                                          <p:attrName>ppt_w</p:attrName>
                                        </p:attrNameLst>
                                      </p:cBhvr>
                                      <p:tavLst>
                                        <p:tav tm="0">
                                          <p:val>
                                            <p:strVal val="#ppt_w*0.70"/>
                                          </p:val>
                                        </p:tav>
                                        <p:tav tm="100000">
                                          <p:val>
                                            <p:strVal val="#ppt_w"/>
                                          </p:val>
                                        </p:tav>
                                      </p:tavLst>
                                    </p:anim>
                                    <p:anim calcmode="lin" valueType="num">
                                      <p:cBhvr>
                                        <p:cTn id="116" dur="2000" fill="hold"/>
                                        <p:tgtEl>
                                          <p:spTgt spid="6176"/>
                                        </p:tgtEl>
                                        <p:attrNameLst>
                                          <p:attrName>ppt_h</p:attrName>
                                        </p:attrNameLst>
                                      </p:cBhvr>
                                      <p:tavLst>
                                        <p:tav tm="0">
                                          <p:val>
                                            <p:strVal val="#ppt_h"/>
                                          </p:val>
                                        </p:tav>
                                        <p:tav tm="100000">
                                          <p:val>
                                            <p:strVal val="#ppt_h"/>
                                          </p:val>
                                        </p:tav>
                                      </p:tavLst>
                                    </p:anim>
                                    <p:animEffect transition="in" filter="fade">
                                      <p:cBhvr>
                                        <p:cTn id="117" dur="2000"/>
                                        <p:tgtEl>
                                          <p:spTgt spid="6176"/>
                                        </p:tgtEl>
                                      </p:cBhvr>
                                    </p:animEffect>
                                  </p:childTnLst>
                                </p:cTn>
                              </p:par>
                            </p:childTnLst>
                          </p:cTn>
                        </p:par>
                        <p:par>
                          <p:cTn id="118" fill="hold">
                            <p:stCondLst>
                              <p:cond delay="2000"/>
                            </p:stCondLst>
                            <p:childTnLst>
                              <p:par>
                                <p:cTn id="119" presetID="1" presetClass="mediacall" presetSubtype="0" fill="hold" nodeType="afterEffect">
                                  <p:stCondLst>
                                    <p:cond delay="0"/>
                                  </p:stCondLst>
                                  <p:childTnLst>
                                    <p:cmd type="call" cmd="playFrom(0.0)">
                                      <p:cBhvr>
                                        <p:cTn id="120" dur="100620" fill="hold"/>
                                        <p:tgtEl>
                                          <p:spTgt spid="61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1" fill="hold" display="0">
                  <p:stCondLst>
                    <p:cond delay="indefinite"/>
                  </p:stCondLst>
                  <p:endCondLst>
                    <p:cond evt="onPrev" delay="0">
                      <p:tgtEl>
                        <p:sldTgt/>
                      </p:tgtEl>
                    </p:cond>
                    <p:cond evt="onStopAudio" delay="0">
                      <p:tgtEl>
                        <p:sldTgt/>
                      </p:tgtEl>
                    </p:cond>
                  </p:endCondLst>
                </p:cTn>
                <p:tgtEl>
                  <p:spTgt spid="6189"/>
                </p:tgtEl>
              </p:cMediaNode>
            </p:audio>
            <p:video>
              <p:cMediaNode>
                <p:cTn id="122" fill="hold" display="0">
                  <p:stCondLst>
                    <p:cond delay="indefinite"/>
                  </p:stCondLst>
                  <p:endCondLst>
                    <p:cond evt="onNext" delay="0">
                      <p:tgtEl>
                        <p:sldTgt/>
                      </p:tgtEl>
                    </p:cond>
                    <p:cond evt="onPrev" delay="0">
                      <p:tgtEl>
                        <p:sldTgt/>
                      </p:tgtEl>
                    </p:cond>
                  </p:endCondLst>
                </p:cTn>
                <p:tgtEl>
                  <p:spTgt spid="6193"/>
                </p:tgtEl>
              </p:cMediaNode>
            </p:video>
            <p:seq concurrent="1" nextAc="seek">
              <p:cTn id="123" restart="whenNotActive" fill="hold" evtFilter="cancelBubble" nodeType="interactiveSeq">
                <p:stCondLst>
                  <p:cond evt="onClick" delay="0">
                    <p:tgtEl>
                      <p:spTgt spid="6193"/>
                    </p:tgtEl>
                  </p:cond>
                </p:stCondLst>
                <p:endSync evt="end" delay="0">
                  <p:rtn val="all"/>
                </p:endSync>
                <p:childTnLst>
                  <p:par>
                    <p:cTn id="124" fill="hold">
                      <p:stCondLst>
                        <p:cond delay="0"/>
                      </p:stCondLst>
                      <p:childTnLst>
                        <p:par>
                          <p:cTn id="125" fill="hold">
                            <p:stCondLst>
                              <p:cond delay="0"/>
                            </p:stCondLst>
                            <p:childTnLst>
                              <p:par>
                                <p:cTn id="126" presetID="2" presetClass="mediacall" presetSubtype="0" fill="hold" nodeType="clickEffect">
                                  <p:stCondLst>
                                    <p:cond delay="0"/>
                                  </p:stCondLst>
                                  <p:childTnLst>
                                    <p:cmd type="call" cmd="togglePause">
                                      <p:cBhvr>
                                        <p:cTn id="127" dur="1" fill="hold"/>
                                        <p:tgtEl>
                                          <p:spTgt spid="6193"/>
                                        </p:tgtEl>
                                      </p:cBhvr>
                                    </p:cmd>
                                  </p:childTnLst>
                                </p:cTn>
                              </p:par>
                            </p:childTnLst>
                          </p:cTn>
                        </p:par>
                      </p:childTnLst>
                    </p:cTn>
                  </p:par>
                </p:childTnLst>
              </p:cTn>
              <p:nextCondLst>
                <p:cond evt="onClick" delay="0">
                  <p:tgtEl>
                    <p:spTgt spid="6193"/>
                  </p:tgtEl>
                </p:cond>
              </p:nextCondLst>
            </p:seq>
          </p:childTnLst>
        </p:cTn>
      </p:par>
    </p:tnLst>
    <p:bldLst>
      <p:bldP spid="6146" grpId="0" animBg="1"/>
      <p:bldP spid="6147" grpId="0" animBg="1"/>
      <p:bldP spid="6148" grpId="0" animBg="1"/>
      <p:bldP spid="6149" grpId="0"/>
      <p:bldP spid="6150" grpId="0"/>
      <p:bldP spid="6150" grpId="1" animBg="1"/>
      <p:bldP spid="6151" grpId="0"/>
      <p:bldP spid="6151" grpId="1" animBg="1"/>
      <p:bldP spid="6152" grpId="0" animBg="1"/>
      <p:bldP spid="6153" grpId="0" animBg="1"/>
      <p:bldP spid="6154" grpId="0" animBg="1"/>
      <p:bldP spid="6156" grpId="0" animBg="1"/>
      <p:bldP spid="6157" grpId="0"/>
      <p:bldP spid="6158" grpId="0" animBg="1"/>
      <p:bldP spid="6162" grpId="0" animBg="1"/>
      <p:bldP spid="6163" grpId="0" animBg="1"/>
      <p:bldP spid="6165" grpId="0" animBg="1"/>
      <p:bldP spid="6175" grpId="0" animBg="1"/>
      <p:bldP spid="6176" grpId="0" animBg="1"/>
      <p:bldP spid="6177" grpId="0" animBg="1"/>
      <p:bldP spid="6180" grpId="0"/>
      <p:bldP spid="6181" grpId="0"/>
      <p:bldP spid="6185"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5181600"/>
            <a:ext cx="9144000" cy="1676400"/>
          </a:xfrm>
          <a:prstGeom prst="rect">
            <a:avLst/>
          </a:prstGeom>
          <a:solidFill>
            <a:srgbClr val="FFCC99"/>
          </a:solidFill>
          <a:ln w="9525">
            <a:solidFill>
              <a:schemeClr val="tx1"/>
            </a:solidFill>
            <a:miter lim="800000"/>
            <a:headEnd/>
            <a:tailEnd/>
          </a:ln>
          <a:effectLst/>
        </p:spPr>
        <p:txBody>
          <a:bodyPr wrap="none" anchor="ctr">
            <a:prstTxWarp prst="textNoShape">
              <a:avLst/>
            </a:prstTxWarp>
          </a:bodyPr>
          <a:lstStyle/>
          <a:p>
            <a:pPr algn="ctr"/>
            <a:endParaRPr lang="en-GB"/>
          </a:p>
        </p:txBody>
      </p:sp>
      <p:sp>
        <p:nvSpPr>
          <p:cNvPr id="11267" name="Oval 3"/>
          <p:cNvSpPr>
            <a:spLocks noChangeArrowheads="1"/>
          </p:cNvSpPr>
          <p:nvPr/>
        </p:nvSpPr>
        <p:spPr bwMode="auto">
          <a:xfrm>
            <a:off x="609600" y="1828800"/>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11268" name="Oval 4"/>
          <p:cNvSpPr>
            <a:spLocks noChangeArrowheads="1"/>
          </p:cNvSpPr>
          <p:nvPr/>
        </p:nvSpPr>
        <p:spPr bwMode="auto">
          <a:xfrm>
            <a:off x="2771775" y="1916113"/>
            <a:ext cx="6705600" cy="22860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r>
              <a:rPr lang="en-US" sz="1400">
                <a:solidFill>
                  <a:srgbClr val="FF0000"/>
                </a:solidFill>
              </a:rPr>
              <a:t>With land, people build their own building</a:t>
            </a:r>
          </a:p>
          <a:p>
            <a:pPr algn="ctr"/>
            <a:r>
              <a:rPr lang="en-US" sz="1400">
                <a:solidFill>
                  <a:srgbClr val="FF0000"/>
                </a:solidFill>
              </a:rPr>
              <a:t> according to local design</a:t>
            </a:r>
          </a:p>
          <a:p>
            <a:pPr algn="ctr"/>
            <a:r>
              <a:rPr lang="en-US" sz="1400">
                <a:solidFill>
                  <a:srgbClr val="FF0000"/>
                </a:solidFill>
              </a:rPr>
              <a:t>Tithes up to $15-20 per month</a:t>
            </a:r>
          </a:p>
          <a:p>
            <a:pPr algn="ctr"/>
            <a:r>
              <a:rPr lang="en-US" sz="1400">
                <a:solidFill>
                  <a:srgbClr val="FF0000"/>
                </a:solidFill>
              </a:rPr>
              <a:t>for congregation of 100</a:t>
            </a:r>
            <a:endParaRPr lang="en-US" sz="1400"/>
          </a:p>
        </p:txBody>
      </p:sp>
      <p:sp>
        <p:nvSpPr>
          <p:cNvPr id="11269" name="Rectangle 5"/>
          <p:cNvSpPr>
            <a:spLocks noGrp="1" noChangeArrowheads="1"/>
          </p:cNvSpPr>
          <p:nvPr>
            <p:ph type="title"/>
          </p:nvPr>
        </p:nvSpPr>
        <p:spPr>
          <a:xfrm>
            <a:off x="685800" y="381000"/>
            <a:ext cx="7772400" cy="1143000"/>
          </a:xfrm>
        </p:spPr>
        <p:txBody>
          <a:bodyPr/>
          <a:lstStyle/>
          <a:p>
            <a:r>
              <a:rPr lang="en-US" sz="3200"/>
              <a:t>6. Example from Mumbai, India</a:t>
            </a:r>
            <a:r>
              <a:rPr lang="en-US" sz="2800"/>
              <a:t> </a:t>
            </a:r>
            <a:br>
              <a:rPr lang="en-US" sz="2800"/>
            </a:br>
            <a:r>
              <a:rPr lang="en-US" sz="1600"/>
              <a:t>Cash Flows in an Urban Poor Church Plant</a:t>
            </a:r>
          </a:p>
        </p:txBody>
      </p:sp>
      <p:sp>
        <p:nvSpPr>
          <p:cNvPr id="11270" name="Rectangle 6"/>
          <p:cNvSpPr>
            <a:spLocks noGrp="1" noChangeArrowheads="1"/>
          </p:cNvSpPr>
          <p:nvPr>
            <p:ph type="body" sz="half" idx="1"/>
          </p:nvPr>
        </p:nvSpPr>
        <p:spPr>
          <a:xfrm>
            <a:off x="3048000" y="2667000"/>
            <a:ext cx="1295400" cy="609600"/>
          </a:xfrm>
          <a:ln>
            <a:solidFill>
              <a:schemeClr val="tx1"/>
            </a:solidFill>
          </a:ln>
        </p:spPr>
        <p:txBody>
          <a:bodyPr/>
          <a:lstStyle/>
          <a:p>
            <a:pPr>
              <a:buFontTx/>
              <a:buNone/>
            </a:pPr>
            <a:r>
              <a:rPr lang="en-US"/>
              <a:t>Church</a:t>
            </a:r>
          </a:p>
        </p:txBody>
      </p:sp>
      <p:sp>
        <p:nvSpPr>
          <p:cNvPr id="11271" name="Rectangle 7"/>
          <p:cNvSpPr>
            <a:spLocks noGrp="1" noChangeArrowheads="1"/>
          </p:cNvSpPr>
          <p:nvPr>
            <p:ph type="body" sz="half" idx="2"/>
          </p:nvPr>
        </p:nvSpPr>
        <p:spPr>
          <a:xfrm>
            <a:off x="457200" y="1981200"/>
            <a:ext cx="1676400" cy="685800"/>
          </a:xfrm>
          <a:ln>
            <a:solidFill>
              <a:schemeClr val="tx1"/>
            </a:solidFill>
          </a:ln>
        </p:spPr>
        <p:txBody>
          <a:bodyPr/>
          <a:lstStyle/>
          <a:p>
            <a:pPr>
              <a:buFontTx/>
              <a:buNone/>
            </a:pPr>
            <a:r>
              <a:rPr lang="en-US" sz="1800"/>
              <a:t>Churchplanting</a:t>
            </a:r>
            <a:r>
              <a:rPr lang="en-US" sz="2000"/>
              <a:t> </a:t>
            </a:r>
            <a:r>
              <a:rPr lang="en-US" sz="1800"/>
              <a:t>Team</a:t>
            </a:r>
            <a:endParaRPr lang="en-US"/>
          </a:p>
        </p:txBody>
      </p:sp>
      <p:sp>
        <p:nvSpPr>
          <p:cNvPr id="11272" name="Text Box 8"/>
          <p:cNvSpPr txBox="1">
            <a:spLocks noChangeArrowheads="1"/>
          </p:cNvSpPr>
          <p:nvPr/>
        </p:nvSpPr>
        <p:spPr bwMode="auto">
          <a:xfrm>
            <a:off x="1692275" y="5905500"/>
            <a:ext cx="1135063" cy="95250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Businessmen</a:t>
            </a:r>
          </a:p>
          <a:p>
            <a:r>
              <a:rPr lang="en-US" sz="1400"/>
              <a:t>in the City -</a:t>
            </a:r>
          </a:p>
          <a:p>
            <a:r>
              <a:rPr lang="en-US" sz="1400"/>
              <a:t>increasing</a:t>
            </a:r>
          </a:p>
        </p:txBody>
      </p:sp>
      <p:sp>
        <p:nvSpPr>
          <p:cNvPr id="11273" name="Text Box 9"/>
          <p:cNvSpPr txBox="1">
            <a:spLocks noChangeArrowheads="1"/>
          </p:cNvSpPr>
          <p:nvPr/>
        </p:nvSpPr>
        <p:spPr bwMode="auto">
          <a:xfrm>
            <a:off x="0" y="6096000"/>
            <a:ext cx="1668463" cy="73977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Denomination</a:t>
            </a:r>
          </a:p>
          <a:p>
            <a:r>
              <a:rPr lang="en-US" sz="1400">
                <a:solidFill>
                  <a:srgbClr val="FF0000"/>
                </a:solidFill>
              </a:rPr>
              <a:t>US$100/mo (Salary)</a:t>
            </a:r>
          </a:p>
        </p:txBody>
      </p:sp>
      <p:sp>
        <p:nvSpPr>
          <p:cNvPr id="11274" name="Line 10"/>
          <p:cNvSpPr>
            <a:spLocks noChangeShapeType="1"/>
          </p:cNvSpPr>
          <p:nvPr/>
        </p:nvSpPr>
        <p:spPr bwMode="auto">
          <a:xfrm flipV="1">
            <a:off x="533400" y="2667000"/>
            <a:ext cx="228600" cy="3352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1275" name="Line 11"/>
          <p:cNvSpPr>
            <a:spLocks noChangeShapeType="1"/>
          </p:cNvSpPr>
          <p:nvPr/>
        </p:nvSpPr>
        <p:spPr bwMode="auto">
          <a:xfrm>
            <a:off x="1676400" y="2667000"/>
            <a:ext cx="1371600" cy="533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1276" name="Text Box 12"/>
          <p:cNvSpPr txBox="1">
            <a:spLocks noChangeArrowheads="1"/>
          </p:cNvSpPr>
          <p:nvPr/>
        </p:nvSpPr>
        <p:spPr bwMode="auto">
          <a:xfrm>
            <a:off x="1355725" y="2932113"/>
            <a:ext cx="2205038" cy="1004887"/>
          </a:xfrm>
          <a:prstGeom prst="rect">
            <a:avLst/>
          </a:prstGeom>
          <a:noFill/>
          <a:ln w="9525">
            <a:noFill/>
            <a:miter lim="800000"/>
            <a:headEnd/>
            <a:tailEnd/>
          </a:ln>
          <a:effectLst/>
        </p:spPr>
        <p:txBody>
          <a:bodyPr wrap="none">
            <a:prstTxWarp prst="textNoShape">
              <a:avLst/>
            </a:prstTxWarp>
            <a:spAutoFit/>
          </a:bodyPr>
          <a:lstStyle/>
          <a:p>
            <a:r>
              <a:rPr lang="en-US" sz="1200"/>
              <a:t>Evangelism</a:t>
            </a:r>
          </a:p>
          <a:p>
            <a:r>
              <a:rPr lang="en-US" sz="1200">
                <a:solidFill>
                  <a:srgbClr val="FF0000"/>
                </a:solidFill>
              </a:rPr>
              <a:t>creates resources of</a:t>
            </a:r>
          </a:p>
          <a:p>
            <a:r>
              <a:rPr lang="en-US" sz="1200">
                <a:solidFill>
                  <a:srgbClr val="FF0000"/>
                </a:solidFill>
              </a:rPr>
              <a:t>people and tithes from</a:t>
            </a:r>
          </a:p>
          <a:p>
            <a:r>
              <a:rPr lang="en-US" sz="1200">
                <a:solidFill>
                  <a:srgbClr val="FF0000"/>
                </a:solidFill>
              </a:rPr>
              <a:t>within the community $5-10 /mo</a:t>
            </a:r>
          </a:p>
          <a:p>
            <a:r>
              <a:rPr lang="en-US" sz="1200">
                <a:solidFill>
                  <a:srgbClr val="FF0000"/>
                </a:solidFill>
              </a:rPr>
              <a:t>for whole congregation of 50</a:t>
            </a:r>
            <a:endParaRPr lang="en-US" sz="1200"/>
          </a:p>
        </p:txBody>
      </p:sp>
      <p:sp>
        <p:nvSpPr>
          <p:cNvPr id="11277" name="Text Box 13"/>
          <p:cNvSpPr txBox="1">
            <a:spLocks noChangeArrowheads="1"/>
          </p:cNvSpPr>
          <p:nvPr/>
        </p:nvSpPr>
        <p:spPr bwMode="auto">
          <a:xfrm>
            <a:off x="3505200" y="6019800"/>
            <a:ext cx="2438400" cy="833438"/>
          </a:xfrm>
          <a:prstGeom prst="rect">
            <a:avLst/>
          </a:prstGeom>
          <a:noFill/>
          <a:ln w="9525">
            <a:solidFill>
              <a:srgbClr val="FF0000"/>
            </a:solidFill>
            <a:miter lim="800000"/>
            <a:headEnd/>
            <a:tailEnd/>
          </a:ln>
          <a:effectLst/>
        </p:spPr>
        <p:txBody>
          <a:bodyPr>
            <a:prstTxWarp prst="textNoShape">
              <a:avLst/>
            </a:prstTxWarp>
            <a:spAutoFit/>
          </a:bodyPr>
          <a:lstStyle/>
          <a:p>
            <a:pPr>
              <a:spcBef>
                <a:spcPct val="50000"/>
              </a:spcBef>
            </a:pPr>
            <a:r>
              <a:rPr lang="en-US" sz="1200"/>
              <a:t>Skills Development through micro-</a:t>
            </a:r>
          </a:p>
          <a:p>
            <a:pPr>
              <a:spcBef>
                <a:spcPct val="50000"/>
              </a:spcBef>
            </a:pPr>
            <a:r>
              <a:rPr lang="en-US" sz="1200"/>
              <a:t>finance capital for church members</a:t>
            </a:r>
          </a:p>
          <a:p>
            <a:pPr>
              <a:spcBef>
                <a:spcPct val="50000"/>
              </a:spcBef>
            </a:pPr>
            <a:r>
              <a:rPr lang="en-US" sz="1200"/>
              <a:t>$100 per initial loans</a:t>
            </a:r>
            <a:endParaRPr lang="en-US" sz="1000"/>
          </a:p>
        </p:txBody>
      </p:sp>
      <p:sp>
        <p:nvSpPr>
          <p:cNvPr id="11278" name="Line 14"/>
          <p:cNvSpPr>
            <a:spLocks noChangeShapeType="1"/>
          </p:cNvSpPr>
          <p:nvPr/>
        </p:nvSpPr>
        <p:spPr bwMode="auto">
          <a:xfrm flipV="1">
            <a:off x="4648200" y="3810000"/>
            <a:ext cx="457200" cy="2133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1279" name="Text Box 15"/>
          <p:cNvSpPr txBox="1">
            <a:spLocks noChangeArrowheads="1"/>
          </p:cNvSpPr>
          <p:nvPr/>
        </p:nvSpPr>
        <p:spPr bwMode="auto">
          <a:xfrm>
            <a:off x="4098925" y="2322513"/>
            <a:ext cx="1190625" cy="284162"/>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Church building</a:t>
            </a:r>
          </a:p>
        </p:txBody>
      </p:sp>
      <p:sp>
        <p:nvSpPr>
          <p:cNvPr id="11280" name="Text Box 16"/>
          <p:cNvSpPr txBox="1">
            <a:spLocks noChangeArrowheads="1"/>
          </p:cNvSpPr>
          <p:nvPr/>
        </p:nvSpPr>
        <p:spPr bwMode="auto">
          <a:xfrm>
            <a:off x="4787900" y="3573463"/>
            <a:ext cx="98425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Leadership</a:t>
            </a:r>
          </a:p>
        </p:txBody>
      </p:sp>
      <p:sp>
        <p:nvSpPr>
          <p:cNvPr id="11281" name="Text Box 17"/>
          <p:cNvSpPr txBox="1">
            <a:spLocks noChangeArrowheads="1"/>
          </p:cNvSpPr>
          <p:nvPr/>
        </p:nvSpPr>
        <p:spPr bwMode="auto">
          <a:xfrm>
            <a:off x="6537325" y="4303713"/>
            <a:ext cx="1785938" cy="284162"/>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r>
              <a:rPr lang="en-US" sz="1200"/>
              <a:t>Community Development</a:t>
            </a:r>
          </a:p>
        </p:txBody>
      </p:sp>
      <p:sp>
        <p:nvSpPr>
          <p:cNvPr id="11282" name="Text Box 18"/>
          <p:cNvSpPr txBox="1">
            <a:spLocks noChangeArrowheads="1"/>
          </p:cNvSpPr>
          <p:nvPr/>
        </p:nvSpPr>
        <p:spPr bwMode="auto">
          <a:xfrm>
            <a:off x="6232525" y="5345113"/>
            <a:ext cx="1824038" cy="137795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Foreign Funding</a:t>
            </a:r>
          </a:p>
          <a:p>
            <a:r>
              <a:rPr lang="en-US" sz="1400"/>
              <a:t>now can contribute</a:t>
            </a:r>
          </a:p>
          <a:p>
            <a:r>
              <a:rPr lang="en-US" sz="1400"/>
              <a:t>to ongoing growth</a:t>
            </a:r>
          </a:p>
          <a:p>
            <a:r>
              <a:rPr lang="en-US" sz="1400"/>
              <a:t>based on existent</a:t>
            </a:r>
          </a:p>
          <a:p>
            <a:r>
              <a:rPr lang="en-US" sz="1400"/>
              <a:t>people and community</a:t>
            </a:r>
          </a:p>
          <a:p>
            <a:r>
              <a:rPr lang="en-US" sz="1400"/>
              <a:t>resources</a:t>
            </a:r>
          </a:p>
        </p:txBody>
      </p:sp>
      <p:sp>
        <p:nvSpPr>
          <p:cNvPr id="11283" name="Line 19"/>
          <p:cNvSpPr>
            <a:spLocks noChangeShapeType="1"/>
          </p:cNvSpPr>
          <p:nvPr/>
        </p:nvSpPr>
        <p:spPr bwMode="auto">
          <a:xfrm flipV="1">
            <a:off x="6400800" y="4648200"/>
            <a:ext cx="914400" cy="609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1284" name="Text Box 20"/>
          <p:cNvSpPr txBox="1">
            <a:spLocks noChangeArrowheads="1"/>
          </p:cNvSpPr>
          <p:nvPr/>
        </p:nvSpPr>
        <p:spPr bwMode="auto">
          <a:xfrm>
            <a:off x="4038600" y="1371600"/>
            <a:ext cx="4710113" cy="730250"/>
          </a:xfrm>
          <a:prstGeom prst="rect">
            <a:avLst/>
          </a:prstGeom>
          <a:noFill/>
          <a:ln w="9525">
            <a:noFill/>
            <a:miter lim="800000"/>
            <a:headEnd/>
            <a:tailEnd/>
          </a:ln>
          <a:effectLst/>
        </p:spPr>
        <p:txBody>
          <a:bodyPr wrap="none">
            <a:prstTxWarp prst="textNoShape">
              <a:avLst/>
            </a:prstTxWarp>
            <a:spAutoFit/>
          </a:bodyPr>
          <a:lstStyle/>
          <a:p>
            <a:r>
              <a:rPr lang="en-US" sz="1400">
                <a:solidFill>
                  <a:srgbClr val="FF0000"/>
                </a:solidFill>
              </a:rPr>
              <a:t>Land Rent is $20/mo. Buy $2,000 for 10x15 ft </a:t>
            </a:r>
          </a:p>
          <a:p>
            <a:r>
              <a:rPr lang="en-US" sz="1400">
                <a:solidFill>
                  <a:srgbClr val="FF0000"/>
                </a:solidFill>
              </a:rPr>
              <a:t>expanding at $1000/new room per year in new slum.</a:t>
            </a:r>
          </a:p>
          <a:p>
            <a:r>
              <a:rPr lang="en-US" sz="1400">
                <a:solidFill>
                  <a:srgbClr val="FF0000"/>
                </a:solidFill>
              </a:rPr>
              <a:t>Buy in older slum for $20,000, plus $20,000 Construction costs</a:t>
            </a:r>
          </a:p>
        </p:txBody>
      </p:sp>
      <p:sp>
        <p:nvSpPr>
          <p:cNvPr id="11285" name="Text Box 21"/>
          <p:cNvSpPr txBox="1">
            <a:spLocks noChangeArrowheads="1"/>
          </p:cNvSpPr>
          <p:nvPr/>
        </p:nvSpPr>
        <p:spPr bwMode="auto">
          <a:xfrm>
            <a:off x="0" y="5257800"/>
            <a:ext cx="1828800" cy="336550"/>
          </a:xfrm>
          <a:prstGeom prst="rect">
            <a:avLst/>
          </a:prstGeom>
          <a:noFill/>
          <a:ln w="9525">
            <a:noFill/>
            <a:miter lim="800000"/>
            <a:headEnd/>
            <a:tailEnd/>
          </a:ln>
          <a:effectLst/>
        </p:spPr>
        <p:txBody>
          <a:bodyPr wrap="none">
            <a:prstTxWarp prst="textNoShape">
              <a:avLst/>
            </a:prstTxWarp>
            <a:spAutoFit/>
          </a:bodyPr>
          <a:lstStyle/>
          <a:p>
            <a:r>
              <a:rPr lang="en-US" sz="1600" b="1" i="1"/>
              <a:t>External Resources</a:t>
            </a:r>
            <a:endParaRPr lang="en-US" sz="1600"/>
          </a:p>
        </p:txBody>
      </p:sp>
      <p:sp>
        <p:nvSpPr>
          <p:cNvPr id="11286" name="Text Box 22"/>
          <p:cNvSpPr txBox="1">
            <a:spLocks noChangeArrowheads="1"/>
          </p:cNvSpPr>
          <p:nvPr/>
        </p:nvSpPr>
        <p:spPr bwMode="auto">
          <a:xfrm>
            <a:off x="0" y="5562600"/>
            <a:ext cx="5033963" cy="31432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Self-Employment </a:t>
            </a:r>
            <a:r>
              <a:rPr lang="en-US" sz="1400">
                <a:solidFill>
                  <a:srgbClr val="FF0000"/>
                </a:solidFill>
              </a:rPr>
              <a:t>(28% are un- or underemployed - a viable option)</a:t>
            </a:r>
          </a:p>
        </p:txBody>
      </p:sp>
      <p:pic>
        <p:nvPicPr>
          <p:cNvPr id="11287" name="Picture 23">
            <a:hlinkClick r:id="" action="ppaction://media"/>
          </p:cNvPr>
          <p:cNvPicPr>
            <a:picLocks noRot="1" noChangeAspect="1" noChangeArrowheads="1"/>
          </p:cNvPicPr>
          <p:nvPr>
            <a:wavAudioFile r:embed="rId2" name="~PP1715.WAV"/>
          </p:nvPr>
        </p:nvPicPr>
        <p:blipFill>
          <a:blip r:embed="rId4"/>
          <a:srcRect/>
          <a:stretch>
            <a:fillRect/>
          </a:stretch>
        </p:blipFill>
        <p:spPr bwMode="auto">
          <a:xfrm>
            <a:off x="8632825" y="6346825"/>
            <a:ext cx="304800" cy="304800"/>
          </a:xfrm>
          <a:prstGeom prst="rect">
            <a:avLst/>
          </a:prstGeom>
          <a:noFill/>
        </p:spPr>
      </p:pic>
    </p:spTree>
    <p:custDataLst>
      <p:tags r:id="rId1"/>
    </p:custDataLst>
  </p:cSld>
  <p:clrMapOvr>
    <a:masterClrMapping/>
  </p:clrMapOvr>
  <p:transition spd="med" advTm="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87"/>
                                        </p:tgtEl>
                                      </p:cBhvr>
                                    </p:cmd>
                                  </p:childTnLst>
                                </p:cTn>
                              </p:par>
                              <p:par>
                                <p:cTn id="7" presetID="10" presetClass="entr" presetSubtype="0" fill="hold" grpId="0" nodeType="withEffect">
                                  <p:stCondLst>
                                    <p:cond delay="0"/>
                                  </p:stCondLst>
                                  <p:childTnLst>
                                    <p:set>
                                      <p:cBhvr>
                                        <p:cTn id="8" dur="1" fill="hold">
                                          <p:stCondLst>
                                            <p:cond delay="0"/>
                                          </p:stCondLst>
                                        </p:cTn>
                                        <p:tgtEl>
                                          <p:spTgt spid="11269"/>
                                        </p:tgtEl>
                                        <p:attrNameLst>
                                          <p:attrName>style.visibility</p:attrName>
                                        </p:attrNameLst>
                                      </p:cBhvr>
                                      <p:to>
                                        <p:strVal val="visible"/>
                                      </p:to>
                                    </p:set>
                                    <p:animEffect transition="in" filter="fade">
                                      <p:cBhvr>
                                        <p:cTn id="9" dur="2000"/>
                                        <p:tgtEl>
                                          <p:spTgt spid="1126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271">
                                            <p:txEl>
                                              <p:charRg st="4294967295" end="4294967295"/>
                                            </p:txEl>
                                          </p:spTgt>
                                        </p:tgtEl>
                                        <p:attrNameLst>
                                          <p:attrName>style.visibility</p:attrName>
                                        </p:attrNameLst>
                                      </p:cBhvr>
                                      <p:to>
                                        <p:strVal val="visible"/>
                                      </p:to>
                                    </p:set>
                                    <p:animEffect transition="in" filter="fade">
                                      <p:cBhvr>
                                        <p:cTn id="12" dur="2000"/>
                                        <p:tgtEl>
                                          <p:spTgt spid="11271">
                                            <p:txEl>
                                              <p:charRg st="4294967295" end="4294967295"/>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70">
                                            <p:txEl>
                                              <p:charRg st="4294967295" end="4294967295"/>
                                            </p:txEl>
                                          </p:spTgt>
                                        </p:tgtEl>
                                        <p:attrNameLst>
                                          <p:attrName>style.visibility</p:attrName>
                                        </p:attrNameLst>
                                      </p:cBhvr>
                                      <p:to>
                                        <p:strVal val="visible"/>
                                      </p:to>
                                    </p:set>
                                    <p:animEffect transition="in" filter="fade">
                                      <p:cBhvr>
                                        <p:cTn id="15" dur="2000"/>
                                        <p:tgtEl>
                                          <p:spTgt spid="11270">
                                            <p:txEl>
                                              <p:charRg st="4294967295" end="429496729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275"/>
                                        </p:tgtEl>
                                        <p:attrNameLst>
                                          <p:attrName>style.visibility</p:attrName>
                                        </p:attrNameLst>
                                      </p:cBhvr>
                                      <p:to>
                                        <p:strVal val="visible"/>
                                      </p:to>
                                    </p:set>
                                    <p:animEffect transition="in" filter="box(in)">
                                      <p:cBhvr>
                                        <p:cTn id="20" dur="500"/>
                                        <p:tgtEl>
                                          <p:spTgt spid="11275"/>
                                        </p:tgtEl>
                                      </p:cBhvr>
                                    </p:animEffect>
                                  </p:childTnLst>
                                </p:cTn>
                              </p:par>
                              <p:par>
                                <p:cTn id="21" presetID="4" presetClass="entr" presetSubtype="16" fill="hold" grpId="1" nodeType="withEffect">
                                  <p:stCondLst>
                                    <p:cond delay="0"/>
                                  </p:stCondLst>
                                  <p:childTnLst>
                                    <p:set>
                                      <p:cBhvr>
                                        <p:cTn id="22" dur="1" fill="hold">
                                          <p:stCondLst>
                                            <p:cond delay="0"/>
                                          </p:stCondLst>
                                        </p:cTn>
                                        <p:tgtEl>
                                          <p:spTgt spid="11270"/>
                                        </p:tgtEl>
                                        <p:attrNameLst>
                                          <p:attrName>style.visibility</p:attrName>
                                        </p:attrNameLst>
                                      </p:cBhvr>
                                      <p:to>
                                        <p:strVal val="visible"/>
                                      </p:to>
                                    </p:set>
                                    <p:animEffect transition="in" filter="box(in)">
                                      <p:cBhvr>
                                        <p:cTn id="23" dur="500"/>
                                        <p:tgtEl>
                                          <p:spTgt spid="1127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267"/>
                                        </p:tgtEl>
                                        <p:attrNameLst>
                                          <p:attrName>style.visibility</p:attrName>
                                        </p:attrNameLst>
                                      </p:cBhvr>
                                      <p:to>
                                        <p:strVal val="visible"/>
                                      </p:to>
                                    </p:set>
                                    <p:anim calcmode="lin" valueType="num">
                                      <p:cBhvr>
                                        <p:cTn id="28" dur="1000" fill="hold"/>
                                        <p:tgtEl>
                                          <p:spTgt spid="11267"/>
                                        </p:tgtEl>
                                        <p:attrNameLst>
                                          <p:attrName>ppt_w</p:attrName>
                                        </p:attrNameLst>
                                      </p:cBhvr>
                                      <p:tavLst>
                                        <p:tav tm="0">
                                          <p:val>
                                            <p:strVal val="#ppt_w*0.70"/>
                                          </p:val>
                                        </p:tav>
                                        <p:tav tm="100000">
                                          <p:val>
                                            <p:strVal val="#ppt_w"/>
                                          </p:val>
                                        </p:tav>
                                      </p:tavLst>
                                    </p:anim>
                                    <p:anim calcmode="lin" valueType="num">
                                      <p:cBhvr>
                                        <p:cTn id="29" dur="1000" fill="hold"/>
                                        <p:tgtEl>
                                          <p:spTgt spid="11267"/>
                                        </p:tgtEl>
                                        <p:attrNameLst>
                                          <p:attrName>ppt_h</p:attrName>
                                        </p:attrNameLst>
                                      </p:cBhvr>
                                      <p:tavLst>
                                        <p:tav tm="0">
                                          <p:val>
                                            <p:strVal val="#ppt_h"/>
                                          </p:val>
                                        </p:tav>
                                        <p:tav tm="100000">
                                          <p:val>
                                            <p:strVal val="#ppt_h"/>
                                          </p:val>
                                        </p:tav>
                                      </p:tavLst>
                                    </p:anim>
                                    <p:animEffect transition="in" filter="fade">
                                      <p:cBhvr>
                                        <p:cTn id="30" dur="1000"/>
                                        <p:tgtEl>
                                          <p:spTgt spid="1126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1266"/>
                                        </p:tgtEl>
                                        <p:attrNameLst>
                                          <p:attrName>style.visibility</p:attrName>
                                        </p:attrNameLst>
                                      </p:cBhvr>
                                      <p:to>
                                        <p:strVal val="visible"/>
                                      </p:to>
                                    </p:set>
                                    <p:anim calcmode="lin" valueType="num">
                                      <p:cBhvr>
                                        <p:cTn id="33" dur="1000" fill="hold"/>
                                        <p:tgtEl>
                                          <p:spTgt spid="11266"/>
                                        </p:tgtEl>
                                        <p:attrNameLst>
                                          <p:attrName>ppt_w</p:attrName>
                                        </p:attrNameLst>
                                      </p:cBhvr>
                                      <p:tavLst>
                                        <p:tav tm="0">
                                          <p:val>
                                            <p:strVal val="#ppt_w*0.70"/>
                                          </p:val>
                                        </p:tav>
                                        <p:tav tm="100000">
                                          <p:val>
                                            <p:strVal val="#ppt_w"/>
                                          </p:val>
                                        </p:tav>
                                      </p:tavLst>
                                    </p:anim>
                                    <p:anim calcmode="lin" valueType="num">
                                      <p:cBhvr>
                                        <p:cTn id="34" dur="1000" fill="hold"/>
                                        <p:tgtEl>
                                          <p:spTgt spid="11266"/>
                                        </p:tgtEl>
                                        <p:attrNameLst>
                                          <p:attrName>ppt_h</p:attrName>
                                        </p:attrNameLst>
                                      </p:cBhvr>
                                      <p:tavLst>
                                        <p:tav tm="0">
                                          <p:val>
                                            <p:strVal val="#ppt_h"/>
                                          </p:val>
                                        </p:tav>
                                        <p:tav tm="100000">
                                          <p:val>
                                            <p:strVal val="#ppt_h"/>
                                          </p:val>
                                        </p:tav>
                                      </p:tavLst>
                                    </p:anim>
                                    <p:animEffect transition="in" filter="fade">
                                      <p:cBhvr>
                                        <p:cTn id="35" dur="1000"/>
                                        <p:tgtEl>
                                          <p:spTgt spid="11266"/>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1285"/>
                                        </p:tgtEl>
                                        <p:attrNameLst>
                                          <p:attrName>style.visibility</p:attrName>
                                        </p:attrNameLst>
                                      </p:cBhvr>
                                      <p:to>
                                        <p:strVal val="visible"/>
                                      </p:to>
                                    </p:set>
                                    <p:anim calcmode="lin" valueType="num">
                                      <p:cBhvr>
                                        <p:cTn id="38" dur="1000" fill="hold"/>
                                        <p:tgtEl>
                                          <p:spTgt spid="11285"/>
                                        </p:tgtEl>
                                        <p:attrNameLst>
                                          <p:attrName>ppt_w</p:attrName>
                                        </p:attrNameLst>
                                      </p:cBhvr>
                                      <p:tavLst>
                                        <p:tav tm="0">
                                          <p:val>
                                            <p:strVal val="#ppt_w*0.70"/>
                                          </p:val>
                                        </p:tav>
                                        <p:tav tm="100000">
                                          <p:val>
                                            <p:strVal val="#ppt_w"/>
                                          </p:val>
                                        </p:tav>
                                      </p:tavLst>
                                    </p:anim>
                                    <p:anim calcmode="lin" valueType="num">
                                      <p:cBhvr>
                                        <p:cTn id="39" dur="1000" fill="hold"/>
                                        <p:tgtEl>
                                          <p:spTgt spid="11285"/>
                                        </p:tgtEl>
                                        <p:attrNameLst>
                                          <p:attrName>ppt_h</p:attrName>
                                        </p:attrNameLst>
                                      </p:cBhvr>
                                      <p:tavLst>
                                        <p:tav tm="0">
                                          <p:val>
                                            <p:strVal val="#ppt_h"/>
                                          </p:val>
                                        </p:tav>
                                        <p:tav tm="100000">
                                          <p:val>
                                            <p:strVal val="#ppt_h"/>
                                          </p:val>
                                        </p:tav>
                                      </p:tavLst>
                                    </p:anim>
                                    <p:animEffect transition="in" filter="fade">
                                      <p:cBhvr>
                                        <p:cTn id="40" dur="1000"/>
                                        <p:tgtEl>
                                          <p:spTgt spid="11285"/>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1" nodeType="clickEffect">
                                  <p:stCondLst>
                                    <p:cond delay="0"/>
                                  </p:stCondLst>
                                  <p:childTnLst>
                                    <p:set>
                                      <p:cBhvr>
                                        <p:cTn id="44" dur="1" fill="hold">
                                          <p:stCondLst>
                                            <p:cond delay="0"/>
                                          </p:stCondLst>
                                        </p:cTn>
                                        <p:tgtEl>
                                          <p:spTgt spid="11271"/>
                                        </p:tgtEl>
                                        <p:attrNameLst>
                                          <p:attrName>style.visibility</p:attrName>
                                        </p:attrNameLst>
                                      </p:cBhvr>
                                      <p:to>
                                        <p:strVal val="visible"/>
                                      </p:to>
                                    </p:set>
                                    <p:anim calcmode="lin" valueType="num">
                                      <p:cBhvr>
                                        <p:cTn id="45" dur="1000" fill="hold"/>
                                        <p:tgtEl>
                                          <p:spTgt spid="11271"/>
                                        </p:tgtEl>
                                        <p:attrNameLst>
                                          <p:attrName>ppt_w</p:attrName>
                                        </p:attrNameLst>
                                      </p:cBhvr>
                                      <p:tavLst>
                                        <p:tav tm="0">
                                          <p:val>
                                            <p:strVal val="#ppt_w*0.70"/>
                                          </p:val>
                                        </p:tav>
                                        <p:tav tm="100000">
                                          <p:val>
                                            <p:strVal val="#ppt_w"/>
                                          </p:val>
                                        </p:tav>
                                      </p:tavLst>
                                    </p:anim>
                                    <p:anim calcmode="lin" valueType="num">
                                      <p:cBhvr>
                                        <p:cTn id="46" dur="1000" fill="hold"/>
                                        <p:tgtEl>
                                          <p:spTgt spid="11271"/>
                                        </p:tgtEl>
                                        <p:attrNameLst>
                                          <p:attrName>ppt_h</p:attrName>
                                        </p:attrNameLst>
                                      </p:cBhvr>
                                      <p:tavLst>
                                        <p:tav tm="0">
                                          <p:val>
                                            <p:strVal val="#ppt_h"/>
                                          </p:val>
                                        </p:tav>
                                        <p:tav tm="100000">
                                          <p:val>
                                            <p:strVal val="#ppt_h"/>
                                          </p:val>
                                        </p:tav>
                                      </p:tavLst>
                                    </p:anim>
                                    <p:animEffect transition="in" filter="fade">
                                      <p:cBhvr>
                                        <p:cTn id="47" dur="1000"/>
                                        <p:tgtEl>
                                          <p:spTgt spid="1127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1274"/>
                                        </p:tgtEl>
                                        <p:attrNameLst>
                                          <p:attrName>style.visibility</p:attrName>
                                        </p:attrNameLst>
                                      </p:cBhvr>
                                      <p:to>
                                        <p:strVal val="visible"/>
                                      </p:to>
                                    </p:set>
                                    <p:anim calcmode="lin" valueType="num">
                                      <p:cBhvr additive="base">
                                        <p:cTn id="52" dur="3000" fill="hold"/>
                                        <p:tgtEl>
                                          <p:spTgt spid="11274"/>
                                        </p:tgtEl>
                                        <p:attrNameLst>
                                          <p:attrName>ppt_x</p:attrName>
                                        </p:attrNameLst>
                                      </p:cBhvr>
                                      <p:tavLst>
                                        <p:tav tm="0">
                                          <p:val>
                                            <p:strVal val="#ppt_x"/>
                                          </p:val>
                                        </p:tav>
                                        <p:tav tm="100000">
                                          <p:val>
                                            <p:strVal val="#ppt_x"/>
                                          </p:val>
                                        </p:tav>
                                      </p:tavLst>
                                    </p:anim>
                                    <p:anim calcmode="lin" valueType="num">
                                      <p:cBhvr additive="base">
                                        <p:cTn id="53" dur="3000" fill="hold"/>
                                        <p:tgtEl>
                                          <p:spTgt spid="1127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1273"/>
                                        </p:tgtEl>
                                        <p:attrNameLst>
                                          <p:attrName>style.visibility</p:attrName>
                                        </p:attrNameLst>
                                      </p:cBhvr>
                                      <p:to>
                                        <p:strVal val="visible"/>
                                      </p:to>
                                    </p:set>
                                    <p:anim calcmode="lin" valueType="num">
                                      <p:cBhvr additive="base">
                                        <p:cTn id="56" dur="3000" fill="hold"/>
                                        <p:tgtEl>
                                          <p:spTgt spid="11273"/>
                                        </p:tgtEl>
                                        <p:attrNameLst>
                                          <p:attrName>ppt_x</p:attrName>
                                        </p:attrNameLst>
                                      </p:cBhvr>
                                      <p:tavLst>
                                        <p:tav tm="0">
                                          <p:val>
                                            <p:strVal val="#ppt_x"/>
                                          </p:val>
                                        </p:tav>
                                        <p:tav tm="100000">
                                          <p:val>
                                            <p:strVal val="#ppt_x"/>
                                          </p:val>
                                        </p:tav>
                                      </p:tavLst>
                                    </p:anim>
                                    <p:anim calcmode="lin" valueType="num">
                                      <p:cBhvr additive="base">
                                        <p:cTn id="57" dur="3000" fill="hold"/>
                                        <p:tgtEl>
                                          <p:spTgt spid="11273"/>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1286"/>
                                        </p:tgtEl>
                                        <p:attrNameLst>
                                          <p:attrName>style.visibility</p:attrName>
                                        </p:attrNameLst>
                                      </p:cBhvr>
                                      <p:to>
                                        <p:strVal val="visible"/>
                                      </p:to>
                                    </p:set>
                                    <p:anim calcmode="lin" valueType="num">
                                      <p:cBhvr additive="base">
                                        <p:cTn id="60" dur="3000" fill="hold"/>
                                        <p:tgtEl>
                                          <p:spTgt spid="11286"/>
                                        </p:tgtEl>
                                        <p:attrNameLst>
                                          <p:attrName>ppt_x</p:attrName>
                                        </p:attrNameLst>
                                      </p:cBhvr>
                                      <p:tavLst>
                                        <p:tav tm="0">
                                          <p:val>
                                            <p:strVal val="#ppt_x"/>
                                          </p:val>
                                        </p:tav>
                                        <p:tav tm="100000">
                                          <p:val>
                                            <p:strVal val="#ppt_x"/>
                                          </p:val>
                                        </p:tav>
                                      </p:tavLst>
                                    </p:anim>
                                    <p:anim calcmode="lin" valueType="num">
                                      <p:cBhvr additive="base">
                                        <p:cTn id="61" dur="3000" fill="hold"/>
                                        <p:tgtEl>
                                          <p:spTgt spid="11286"/>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1272"/>
                                        </p:tgtEl>
                                        <p:attrNameLst>
                                          <p:attrName>style.visibility</p:attrName>
                                        </p:attrNameLst>
                                      </p:cBhvr>
                                      <p:to>
                                        <p:strVal val="visible"/>
                                      </p:to>
                                    </p:set>
                                    <p:anim calcmode="lin" valueType="num">
                                      <p:cBhvr additive="base">
                                        <p:cTn id="64" dur="3000" fill="hold"/>
                                        <p:tgtEl>
                                          <p:spTgt spid="11272"/>
                                        </p:tgtEl>
                                        <p:attrNameLst>
                                          <p:attrName>ppt_x</p:attrName>
                                        </p:attrNameLst>
                                      </p:cBhvr>
                                      <p:tavLst>
                                        <p:tav tm="0">
                                          <p:val>
                                            <p:strVal val="#ppt_x"/>
                                          </p:val>
                                        </p:tav>
                                        <p:tav tm="100000">
                                          <p:val>
                                            <p:strVal val="#ppt_x"/>
                                          </p:val>
                                        </p:tav>
                                      </p:tavLst>
                                    </p:anim>
                                    <p:anim calcmode="lin" valueType="num">
                                      <p:cBhvr additive="base">
                                        <p:cTn id="65" dur="3000" fill="hold"/>
                                        <p:tgtEl>
                                          <p:spTgt spid="11272"/>
                                        </p:tgtEl>
                                        <p:attrNameLst>
                                          <p:attrName>ppt_y</p:attrName>
                                        </p:attrNameLst>
                                      </p:cBhvr>
                                      <p:tavLst>
                                        <p:tav tm="0">
                                          <p:val>
                                            <p:strVal val="1+#ppt_h/2"/>
                                          </p:val>
                                        </p:tav>
                                        <p:tav tm="100000">
                                          <p:val>
                                            <p:strVal val="#ppt_y"/>
                                          </p:val>
                                        </p:tav>
                                      </p:tavLst>
                                    </p:anim>
                                  </p:childTnLst>
                                </p:cTn>
                              </p:par>
                              <p:par>
                                <p:cTn id="66" presetID="55" presetClass="entr" presetSubtype="0" fill="hold" grpId="0" nodeType="withEffect">
                                  <p:stCondLst>
                                    <p:cond delay="2000"/>
                                  </p:stCondLst>
                                  <p:childTnLst>
                                    <p:set>
                                      <p:cBhvr>
                                        <p:cTn id="67" dur="1" fill="hold">
                                          <p:stCondLst>
                                            <p:cond delay="0"/>
                                          </p:stCondLst>
                                        </p:cTn>
                                        <p:tgtEl>
                                          <p:spTgt spid="11276"/>
                                        </p:tgtEl>
                                        <p:attrNameLst>
                                          <p:attrName>style.visibility</p:attrName>
                                        </p:attrNameLst>
                                      </p:cBhvr>
                                      <p:to>
                                        <p:strVal val="visible"/>
                                      </p:to>
                                    </p:set>
                                    <p:anim calcmode="lin" valueType="num">
                                      <p:cBhvr>
                                        <p:cTn id="68" dur="1000" fill="hold"/>
                                        <p:tgtEl>
                                          <p:spTgt spid="11276"/>
                                        </p:tgtEl>
                                        <p:attrNameLst>
                                          <p:attrName>ppt_w</p:attrName>
                                        </p:attrNameLst>
                                      </p:cBhvr>
                                      <p:tavLst>
                                        <p:tav tm="0">
                                          <p:val>
                                            <p:strVal val="#ppt_w*0.70"/>
                                          </p:val>
                                        </p:tav>
                                        <p:tav tm="100000">
                                          <p:val>
                                            <p:strVal val="#ppt_w"/>
                                          </p:val>
                                        </p:tav>
                                      </p:tavLst>
                                    </p:anim>
                                    <p:anim calcmode="lin" valueType="num">
                                      <p:cBhvr>
                                        <p:cTn id="69" dur="1000" fill="hold"/>
                                        <p:tgtEl>
                                          <p:spTgt spid="11276"/>
                                        </p:tgtEl>
                                        <p:attrNameLst>
                                          <p:attrName>ppt_h</p:attrName>
                                        </p:attrNameLst>
                                      </p:cBhvr>
                                      <p:tavLst>
                                        <p:tav tm="0">
                                          <p:val>
                                            <p:strVal val="#ppt_h"/>
                                          </p:val>
                                        </p:tav>
                                        <p:tav tm="100000">
                                          <p:val>
                                            <p:strVal val="#ppt_h"/>
                                          </p:val>
                                        </p:tav>
                                      </p:tavLst>
                                    </p:anim>
                                    <p:animEffect transition="in" filter="fade">
                                      <p:cBhvr>
                                        <p:cTn id="70" dur="1000"/>
                                        <p:tgtEl>
                                          <p:spTgt spid="11276"/>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iterate type="wd">
                                    <p:tmPct val="10000"/>
                                  </p:iterate>
                                  <p:childTnLst>
                                    <p:set>
                                      <p:cBhvr>
                                        <p:cTn id="74" dur="1" fill="hold">
                                          <p:stCondLst>
                                            <p:cond delay="0"/>
                                          </p:stCondLst>
                                        </p:cTn>
                                        <p:tgtEl>
                                          <p:spTgt spid="11279"/>
                                        </p:tgtEl>
                                        <p:attrNameLst>
                                          <p:attrName>style.visibility</p:attrName>
                                        </p:attrNameLst>
                                      </p:cBhvr>
                                      <p:to>
                                        <p:strVal val="visible"/>
                                      </p:to>
                                    </p:set>
                                    <p:animEffect transition="in" filter="dissolve">
                                      <p:cBhvr>
                                        <p:cTn id="75" dur="2000"/>
                                        <p:tgtEl>
                                          <p:spTgt spid="1127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11268"/>
                                        </p:tgtEl>
                                        <p:attrNameLst>
                                          <p:attrName>style.visibility</p:attrName>
                                        </p:attrNameLst>
                                      </p:cBhvr>
                                      <p:to>
                                        <p:strVal val="visible"/>
                                      </p:to>
                                    </p:set>
                                    <p:anim calcmode="lin" valueType="num">
                                      <p:cBhvr>
                                        <p:cTn id="78" dur="3000" fill="hold"/>
                                        <p:tgtEl>
                                          <p:spTgt spid="11268"/>
                                        </p:tgtEl>
                                        <p:attrNameLst>
                                          <p:attrName>ppt_w</p:attrName>
                                        </p:attrNameLst>
                                      </p:cBhvr>
                                      <p:tavLst>
                                        <p:tav tm="0">
                                          <p:val>
                                            <p:strVal val="#ppt_w*0.70"/>
                                          </p:val>
                                        </p:tav>
                                        <p:tav tm="100000">
                                          <p:val>
                                            <p:strVal val="#ppt_w"/>
                                          </p:val>
                                        </p:tav>
                                      </p:tavLst>
                                    </p:anim>
                                    <p:anim calcmode="lin" valueType="num">
                                      <p:cBhvr>
                                        <p:cTn id="79" dur="3000" fill="hold"/>
                                        <p:tgtEl>
                                          <p:spTgt spid="11268"/>
                                        </p:tgtEl>
                                        <p:attrNameLst>
                                          <p:attrName>ppt_h</p:attrName>
                                        </p:attrNameLst>
                                      </p:cBhvr>
                                      <p:tavLst>
                                        <p:tav tm="0">
                                          <p:val>
                                            <p:strVal val="#ppt_h"/>
                                          </p:val>
                                        </p:tav>
                                        <p:tav tm="100000">
                                          <p:val>
                                            <p:strVal val="#ppt_h"/>
                                          </p:val>
                                        </p:tav>
                                      </p:tavLst>
                                    </p:anim>
                                    <p:animEffect transition="in" filter="fade">
                                      <p:cBhvr>
                                        <p:cTn id="80" dur="3000"/>
                                        <p:tgtEl>
                                          <p:spTgt spid="11268"/>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11284"/>
                                        </p:tgtEl>
                                        <p:attrNameLst>
                                          <p:attrName>style.visibility</p:attrName>
                                        </p:attrNameLst>
                                      </p:cBhvr>
                                      <p:to>
                                        <p:strVal val="visible"/>
                                      </p:to>
                                    </p:set>
                                    <p:anim calcmode="lin" valueType="num">
                                      <p:cBhvr>
                                        <p:cTn id="85" dur="1000" fill="hold"/>
                                        <p:tgtEl>
                                          <p:spTgt spid="11284"/>
                                        </p:tgtEl>
                                        <p:attrNameLst>
                                          <p:attrName>ppt_w</p:attrName>
                                        </p:attrNameLst>
                                      </p:cBhvr>
                                      <p:tavLst>
                                        <p:tav tm="0">
                                          <p:val>
                                            <p:strVal val="#ppt_w*0.70"/>
                                          </p:val>
                                        </p:tav>
                                        <p:tav tm="100000">
                                          <p:val>
                                            <p:strVal val="#ppt_w"/>
                                          </p:val>
                                        </p:tav>
                                      </p:tavLst>
                                    </p:anim>
                                    <p:anim calcmode="lin" valueType="num">
                                      <p:cBhvr>
                                        <p:cTn id="86" dur="1000" fill="hold"/>
                                        <p:tgtEl>
                                          <p:spTgt spid="11284"/>
                                        </p:tgtEl>
                                        <p:attrNameLst>
                                          <p:attrName>ppt_h</p:attrName>
                                        </p:attrNameLst>
                                      </p:cBhvr>
                                      <p:tavLst>
                                        <p:tav tm="0">
                                          <p:val>
                                            <p:strVal val="#ppt_h"/>
                                          </p:val>
                                        </p:tav>
                                        <p:tav tm="100000">
                                          <p:val>
                                            <p:strVal val="#ppt_h"/>
                                          </p:val>
                                        </p:tav>
                                      </p:tavLst>
                                    </p:anim>
                                    <p:animEffect transition="in" filter="fade">
                                      <p:cBhvr>
                                        <p:cTn id="87" dur="1000"/>
                                        <p:tgtEl>
                                          <p:spTgt spid="11284"/>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1280"/>
                                        </p:tgtEl>
                                        <p:attrNameLst>
                                          <p:attrName>style.visibility</p:attrName>
                                        </p:attrNameLst>
                                      </p:cBhvr>
                                      <p:to>
                                        <p:strVal val="visible"/>
                                      </p:to>
                                    </p:set>
                                    <p:animEffect transition="in" filter="dissolve">
                                      <p:cBhvr>
                                        <p:cTn id="90" dur="3000"/>
                                        <p:tgtEl>
                                          <p:spTgt spid="1128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1277"/>
                                        </p:tgtEl>
                                        <p:attrNameLst>
                                          <p:attrName>style.visibility</p:attrName>
                                        </p:attrNameLst>
                                      </p:cBhvr>
                                      <p:to>
                                        <p:strVal val="visible"/>
                                      </p:to>
                                    </p:set>
                                    <p:anim calcmode="lin" valueType="num">
                                      <p:cBhvr additive="base">
                                        <p:cTn id="95" dur="2000" fill="hold"/>
                                        <p:tgtEl>
                                          <p:spTgt spid="11277"/>
                                        </p:tgtEl>
                                        <p:attrNameLst>
                                          <p:attrName>ppt_x</p:attrName>
                                        </p:attrNameLst>
                                      </p:cBhvr>
                                      <p:tavLst>
                                        <p:tav tm="0">
                                          <p:val>
                                            <p:strVal val="#ppt_x"/>
                                          </p:val>
                                        </p:tav>
                                        <p:tav tm="100000">
                                          <p:val>
                                            <p:strVal val="#ppt_x"/>
                                          </p:val>
                                        </p:tav>
                                      </p:tavLst>
                                    </p:anim>
                                    <p:anim calcmode="lin" valueType="num">
                                      <p:cBhvr additive="base">
                                        <p:cTn id="96" dur="2000" fill="hold"/>
                                        <p:tgtEl>
                                          <p:spTgt spid="1127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1278"/>
                                        </p:tgtEl>
                                        <p:attrNameLst>
                                          <p:attrName>style.visibility</p:attrName>
                                        </p:attrNameLst>
                                      </p:cBhvr>
                                      <p:to>
                                        <p:strVal val="visible"/>
                                      </p:to>
                                    </p:set>
                                    <p:anim calcmode="lin" valueType="num">
                                      <p:cBhvr additive="base">
                                        <p:cTn id="99" dur="2000" fill="hold"/>
                                        <p:tgtEl>
                                          <p:spTgt spid="11278"/>
                                        </p:tgtEl>
                                        <p:attrNameLst>
                                          <p:attrName>ppt_x</p:attrName>
                                        </p:attrNameLst>
                                      </p:cBhvr>
                                      <p:tavLst>
                                        <p:tav tm="0">
                                          <p:val>
                                            <p:strVal val="#ppt_x"/>
                                          </p:val>
                                        </p:tav>
                                        <p:tav tm="100000">
                                          <p:val>
                                            <p:strVal val="#ppt_x"/>
                                          </p:val>
                                        </p:tav>
                                      </p:tavLst>
                                    </p:anim>
                                    <p:anim calcmode="lin" valueType="num">
                                      <p:cBhvr additive="base">
                                        <p:cTn id="100" dur="20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11283"/>
                                        </p:tgtEl>
                                        <p:attrNameLst>
                                          <p:attrName>style.visibility</p:attrName>
                                        </p:attrNameLst>
                                      </p:cBhvr>
                                      <p:to>
                                        <p:strVal val="visible"/>
                                      </p:to>
                                    </p:set>
                                    <p:anim calcmode="lin" valueType="num">
                                      <p:cBhvr>
                                        <p:cTn id="105" dur="2000" fill="hold"/>
                                        <p:tgtEl>
                                          <p:spTgt spid="11283"/>
                                        </p:tgtEl>
                                        <p:attrNameLst>
                                          <p:attrName>ppt_w</p:attrName>
                                        </p:attrNameLst>
                                      </p:cBhvr>
                                      <p:tavLst>
                                        <p:tav tm="0">
                                          <p:val>
                                            <p:strVal val="#ppt_w*0.70"/>
                                          </p:val>
                                        </p:tav>
                                        <p:tav tm="100000">
                                          <p:val>
                                            <p:strVal val="#ppt_w"/>
                                          </p:val>
                                        </p:tav>
                                      </p:tavLst>
                                    </p:anim>
                                    <p:anim calcmode="lin" valueType="num">
                                      <p:cBhvr>
                                        <p:cTn id="106" dur="2000" fill="hold"/>
                                        <p:tgtEl>
                                          <p:spTgt spid="11283"/>
                                        </p:tgtEl>
                                        <p:attrNameLst>
                                          <p:attrName>ppt_h</p:attrName>
                                        </p:attrNameLst>
                                      </p:cBhvr>
                                      <p:tavLst>
                                        <p:tav tm="0">
                                          <p:val>
                                            <p:strVal val="#ppt_h"/>
                                          </p:val>
                                        </p:tav>
                                        <p:tav tm="100000">
                                          <p:val>
                                            <p:strVal val="#ppt_h"/>
                                          </p:val>
                                        </p:tav>
                                      </p:tavLst>
                                    </p:anim>
                                    <p:animEffect transition="in" filter="fade">
                                      <p:cBhvr>
                                        <p:cTn id="107" dur="2000"/>
                                        <p:tgtEl>
                                          <p:spTgt spid="11283"/>
                                        </p:tgtEl>
                                      </p:cBhvr>
                                    </p:animEffect>
                                  </p:childTnLst>
                                </p:cTn>
                              </p:par>
                              <p:par>
                                <p:cTn id="108" presetID="55" presetClass="entr" presetSubtype="0" fill="hold" grpId="0" nodeType="withEffect">
                                  <p:stCondLst>
                                    <p:cond delay="0"/>
                                  </p:stCondLst>
                                  <p:childTnLst>
                                    <p:set>
                                      <p:cBhvr>
                                        <p:cTn id="109" dur="1" fill="hold">
                                          <p:stCondLst>
                                            <p:cond delay="0"/>
                                          </p:stCondLst>
                                        </p:cTn>
                                        <p:tgtEl>
                                          <p:spTgt spid="11281"/>
                                        </p:tgtEl>
                                        <p:attrNameLst>
                                          <p:attrName>style.visibility</p:attrName>
                                        </p:attrNameLst>
                                      </p:cBhvr>
                                      <p:to>
                                        <p:strVal val="visible"/>
                                      </p:to>
                                    </p:set>
                                    <p:anim calcmode="lin" valueType="num">
                                      <p:cBhvr>
                                        <p:cTn id="110" dur="2000" fill="hold"/>
                                        <p:tgtEl>
                                          <p:spTgt spid="11281"/>
                                        </p:tgtEl>
                                        <p:attrNameLst>
                                          <p:attrName>ppt_w</p:attrName>
                                        </p:attrNameLst>
                                      </p:cBhvr>
                                      <p:tavLst>
                                        <p:tav tm="0">
                                          <p:val>
                                            <p:strVal val="#ppt_w*0.70"/>
                                          </p:val>
                                        </p:tav>
                                        <p:tav tm="100000">
                                          <p:val>
                                            <p:strVal val="#ppt_w"/>
                                          </p:val>
                                        </p:tav>
                                      </p:tavLst>
                                    </p:anim>
                                    <p:anim calcmode="lin" valueType="num">
                                      <p:cBhvr>
                                        <p:cTn id="111" dur="2000" fill="hold"/>
                                        <p:tgtEl>
                                          <p:spTgt spid="11281"/>
                                        </p:tgtEl>
                                        <p:attrNameLst>
                                          <p:attrName>ppt_h</p:attrName>
                                        </p:attrNameLst>
                                      </p:cBhvr>
                                      <p:tavLst>
                                        <p:tav tm="0">
                                          <p:val>
                                            <p:strVal val="#ppt_h"/>
                                          </p:val>
                                        </p:tav>
                                        <p:tav tm="100000">
                                          <p:val>
                                            <p:strVal val="#ppt_h"/>
                                          </p:val>
                                        </p:tav>
                                      </p:tavLst>
                                    </p:anim>
                                    <p:animEffect transition="in" filter="fade">
                                      <p:cBhvr>
                                        <p:cTn id="112" dur="2000"/>
                                        <p:tgtEl>
                                          <p:spTgt spid="11281"/>
                                        </p:tgtEl>
                                      </p:cBhvr>
                                    </p:animEffect>
                                  </p:childTnLst>
                                </p:cTn>
                              </p:par>
                              <p:par>
                                <p:cTn id="113" presetID="55" presetClass="entr" presetSubtype="0" fill="hold" grpId="0" nodeType="withEffect">
                                  <p:stCondLst>
                                    <p:cond delay="0"/>
                                  </p:stCondLst>
                                  <p:childTnLst>
                                    <p:set>
                                      <p:cBhvr>
                                        <p:cTn id="114" dur="1" fill="hold">
                                          <p:stCondLst>
                                            <p:cond delay="0"/>
                                          </p:stCondLst>
                                        </p:cTn>
                                        <p:tgtEl>
                                          <p:spTgt spid="11282"/>
                                        </p:tgtEl>
                                        <p:attrNameLst>
                                          <p:attrName>style.visibility</p:attrName>
                                        </p:attrNameLst>
                                      </p:cBhvr>
                                      <p:to>
                                        <p:strVal val="visible"/>
                                      </p:to>
                                    </p:set>
                                    <p:anim calcmode="lin" valueType="num">
                                      <p:cBhvr>
                                        <p:cTn id="115" dur="2000" fill="hold"/>
                                        <p:tgtEl>
                                          <p:spTgt spid="11282"/>
                                        </p:tgtEl>
                                        <p:attrNameLst>
                                          <p:attrName>ppt_w</p:attrName>
                                        </p:attrNameLst>
                                      </p:cBhvr>
                                      <p:tavLst>
                                        <p:tav tm="0">
                                          <p:val>
                                            <p:strVal val="#ppt_w*0.70"/>
                                          </p:val>
                                        </p:tav>
                                        <p:tav tm="100000">
                                          <p:val>
                                            <p:strVal val="#ppt_w"/>
                                          </p:val>
                                        </p:tav>
                                      </p:tavLst>
                                    </p:anim>
                                    <p:anim calcmode="lin" valueType="num">
                                      <p:cBhvr>
                                        <p:cTn id="116" dur="2000" fill="hold"/>
                                        <p:tgtEl>
                                          <p:spTgt spid="11282"/>
                                        </p:tgtEl>
                                        <p:attrNameLst>
                                          <p:attrName>ppt_h</p:attrName>
                                        </p:attrNameLst>
                                      </p:cBhvr>
                                      <p:tavLst>
                                        <p:tav tm="0">
                                          <p:val>
                                            <p:strVal val="#ppt_h"/>
                                          </p:val>
                                        </p:tav>
                                        <p:tav tm="100000">
                                          <p:val>
                                            <p:strVal val="#ppt_h"/>
                                          </p:val>
                                        </p:tav>
                                      </p:tavLst>
                                    </p:anim>
                                    <p:animEffect transition="in" filter="fade">
                                      <p:cBhvr>
                                        <p:cTn id="117" dur="2000"/>
                                        <p:tgtEl>
                                          <p:spTgt spid="1128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8" fill="hold" display="0">
                  <p:stCondLst>
                    <p:cond delay="indefinite"/>
                  </p:stCondLst>
                  <p:endCondLst>
                    <p:cond evt="onPrev" delay="0">
                      <p:tgtEl>
                        <p:sldTgt/>
                      </p:tgtEl>
                    </p:cond>
                    <p:cond evt="onStopAudio" delay="0">
                      <p:tgtEl>
                        <p:sldTgt/>
                      </p:tgtEl>
                    </p:cond>
                  </p:endCondLst>
                </p:cTn>
                <p:tgtEl>
                  <p:spTgt spid="11287"/>
                </p:tgtEl>
              </p:cMediaNode>
            </p:audio>
          </p:childTnLst>
        </p:cTn>
      </p:par>
    </p:tnLst>
    <p:bldLst>
      <p:bldP spid="11266" grpId="0" animBg="1"/>
      <p:bldP spid="11267" grpId="0" animBg="1"/>
      <p:bldP spid="11268" grpId="0" animBg="1"/>
      <p:bldP spid="11269" grpId="0"/>
      <p:bldP spid="11270" grpId="0"/>
      <p:bldP spid="11270" grpId="1" animBg="1"/>
      <p:bldP spid="11271" grpId="0"/>
      <p:bldP spid="11271" grpId="1" animBg="1"/>
      <p:bldP spid="11272" grpId="0" animBg="1"/>
      <p:bldP spid="11273" grpId="0" animBg="1"/>
      <p:bldP spid="11274" grpId="0" animBg="1"/>
      <p:bldP spid="11275" grpId="0" animBg="1"/>
      <p:bldP spid="11276" grpId="0"/>
      <p:bldP spid="11277" grpId="0" animBg="1"/>
      <p:bldP spid="11278" grpId="0" animBg="1"/>
      <p:bldP spid="11279" grpId="0" animBg="1"/>
      <p:bldP spid="11280" grpId="0" animBg="1"/>
      <p:bldP spid="11281" grpId="0" animBg="1"/>
      <p:bldP spid="11282" grpId="0" animBg="1"/>
      <p:bldP spid="11283" grpId="0" animBg="1"/>
      <p:bldP spid="11284" grpId="0"/>
      <p:bldP spid="11285" grpId="0"/>
      <p:bldP spid="11286"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5181600"/>
            <a:ext cx="9144000" cy="1676400"/>
          </a:xfrm>
          <a:prstGeom prst="rect">
            <a:avLst/>
          </a:prstGeom>
          <a:solidFill>
            <a:srgbClr val="FFCC99"/>
          </a:solidFill>
          <a:ln w="9525">
            <a:solidFill>
              <a:schemeClr val="tx1"/>
            </a:solidFill>
            <a:miter lim="800000"/>
            <a:headEnd/>
            <a:tailEnd/>
          </a:ln>
          <a:effectLst/>
        </p:spPr>
        <p:txBody>
          <a:bodyPr wrap="none" anchor="ctr">
            <a:prstTxWarp prst="textNoShape">
              <a:avLst/>
            </a:prstTxWarp>
          </a:bodyPr>
          <a:lstStyle/>
          <a:p>
            <a:pPr algn="ctr"/>
            <a:endParaRPr lang="en-GB"/>
          </a:p>
        </p:txBody>
      </p:sp>
      <p:sp>
        <p:nvSpPr>
          <p:cNvPr id="12291" name="Oval 3"/>
          <p:cNvSpPr>
            <a:spLocks noChangeArrowheads="1"/>
          </p:cNvSpPr>
          <p:nvPr/>
        </p:nvSpPr>
        <p:spPr bwMode="auto">
          <a:xfrm>
            <a:off x="609600" y="1828800"/>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12292" name="Oval 4"/>
          <p:cNvSpPr>
            <a:spLocks noChangeArrowheads="1"/>
          </p:cNvSpPr>
          <p:nvPr/>
        </p:nvSpPr>
        <p:spPr bwMode="auto">
          <a:xfrm>
            <a:off x="2771775" y="1916113"/>
            <a:ext cx="6372225" cy="22860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r>
              <a:rPr lang="en-US" sz="1400">
                <a:solidFill>
                  <a:srgbClr val="FF0000"/>
                </a:solidFill>
              </a:rPr>
              <a:t>With land, people build their own building</a:t>
            </a:r>
          </a:p>
          <a:p>
            <a:pPr algn="ctr"/>
            <a:r>
              <a:rPr lang="en-US" sz="1400">
                <a:solidFill>
                  <a:srgbClr val="FF0000"/>
                </a:solidFill>
              </a:rPr>
              <a:t> according to local design</a:t>
            </a:r>
          </a:p>
          <a:p>
            <a:pPr algn="ctr"/>
            <a:r>
              <a:rPr lang="en-US" sz="1400">
                <a:solidFill>
                  <a:srgbClr val="FF0000"/>
                </a:solidFill>
              </a:rPr>
              <a:t>Tithes up to P3000-5000 per month</a:t>
            </a:r>
          </a:p>
          <a:p>
            <a:pPr algn="ctr"/>
            <a:r>
              <a:rPr lang="en-US" sz="1400">
                <a:solidFill>
                  <a:srgbClr val="FF0000"/>
                </a:solidFill>
              </a:rPr>
              <a:t>for congregation of 100</a:t>
            </a:r>
            <a:endParaRPr lang="en-US" sz="1400"/>
          </a:p>
        </p:txBody>
      </p:sp>
      <p:sp>
        <p:nvSpPr>
          <p:cNvPr id="12293" name="Rectangle 5"/>
          <p:cNvSpPr>
            <a:spLocks noGrp="1" noChangeArrowheads="1"/>
          </p:cNvSpPr>
          <p:nvPr>
            <p:ph type="title"/>
          </p:nvPr>
        </p:nvSpPr>
        <p:spPr>
          <a:xfrm>
            <a:off x="685800" y="381000"/>
            <a:ext cx="7772400" cy="1143000"/>
          </a:xfrm>
        </p:spPr>
        <p:txBody>
          <a:bodyPr/>
          <a:lstStyle/>
          <a:p>
            <a:r>
              <a:rPr lang="en-US" sz="3200"/>
              <a:t>7. Example from Manila</a:t>
            </a:r>
            <a:r>
              <a:rPr lang="en-US" sz="2800"/>
              <a:t> </a:t>
            </a:r>
            <a:br>
              <a:rPr lang="en-US" sz="2800"/>
            </a:br>
            <a:r>
              <a:rPr lang="en-US" sz="1600"/>
              <a:t>Cash Flows in an Urban Poor Church Plant  (US$=P54)</a:t>
            </a:r>
          </a:p>
        </p:txBody>
      </p:sp>
      <p:sp>
        <p:nvSpPr>
          <p:cNvPr id="12294" name="Rectangle 6"/>
          <p:cNvSpPr>
            <a:spLocks noGrp="1" noChangeArrowheads="1"/>
          </p:cNvSpPr>
          <p:nvPr>
            <p:ph type="body" sz="half" idx="1"/>
          </p:nvPr>
        </p:nvSpPr>
        <p:spPr>
          <a:xfrm>
            <a:off x="3048000" y="2667000"/>
            <a:ext cx="1295400" cy="609600"/>
          </a:xfrm>
          <a:ln>
            <a:solidFill>
              <a:schemeClr val="tx1"/>
            </a:solidFill>
          </a:ln>
        </p:spPr>
        <p:txBody>
          <a:bodyPr/>
          <a:lstStyle/>
          <a:p>
            <a:pPr>
              <a:buFontTx/>
              <a:buNone/>
            </a:pPr>
            <a:r>
              <a:rPr lang="en-US"/>
              <a:t>Church</a:t>
            </a:r>
          </a:p>
        </p:txBody>
      </p:sp>
      <p:sp>
        <p:nvSpPr>
          <p:cNvPr id="12295" name="Rectangle 7"/>
          <p:cNvSpPr>
            <a:spLocks noGrp="1" noChangeArrowheads="1"/>
          </p:cNvSpPr>
          <p:nvPr>
            <p:ph type="body" sz="half" idx="2"/>
          </p:nvPr>
        </p:nvSpPr>
        <p:spPr>
          <a:xfrm>
            <a:off x="457200" y="1981200"/>
            <a:ext cx="1676400" cy="685800"/>
          </a:xfrm>
          <a:ln>
            <a:solidFill>
              <a:schemeClr val="tx1"/>
            </a:solidFill>
          </a:ln>
        </p:spPr>
        <p:txBody>
          <a:bodyPr/>
          <a:lstStyle/>
          <a:p>
            <a:pPr>
              <a:buFontTx/>
              <a:buNone/>
            </a:pPr>
            <a:r>
              <a:rPr lang="en-US" sz="1800"/>
              <a:t>Churchplanting</a:t>
            </a:r>
            <a:r>
              <a:rPr lang="en-US" sz="2000"/>
              <a:t> </a:t>
            </a:r>
            <a:r>
              <a:rPr lang="en-US" sz="1800"/>
              <a:t>Team</a:t>
            </a:r>
            <a:endParaRPr lang="en-US"/>
          </a:p>
        </p:txBody>
      </p:sp>
      <p:sp>
        <p:nvSpPr>
          <p:cNvPr id="12296" name="Text Box 8"/>
          <p:cNvSpPr txBox="1">
            <a:spLocks noChangeArrowheads="1"/>
          </p:cNvSpPr>
          <p:nvPr/>
        </p:nvSpPr>
        <p:spPr bwMode="auto">
          <a:xfrm>
            <a:off x="1692275" y="5905500"/>
            <a:ext cx="1135063" cy="95250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Businessmen</a:t>
            </a:r>
          </a:p>
          <a:p>
            <a:r>
              <a:rPr lang="en-US" sz="1400"/>
              <a:t>in the City -</a:t>
            </a:r>
          </a:p>
          <a:p>
            <a:r>
              <a:rPr lang="en-US" sz="1400"/>
              <a:t>increasing</a:t>
            </a:r>
          </a:p>
        </p:txBody>
      </p:sp>
      <p:sp>
        <p:nvSpPr>
          <p:cNvPr id="12297" name="Text Box 9"/>
          <p:cNvSpPr txBox="1">
            <a:spLocks noChangeArrowheads="1"/>
          </p:cNvSpPr>
          <p:nvPr/>
        </p:nvSpPr>
        <p:spPr bwMode="auto">
          <a:xfrm>
            <a:off x="0" y="6096000"/>
            <a:ext cx="1668463" cy="73977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Denomination</a:t>
            </a:r>
          </a:p>
          <a:p>
            <a:r>
              <a:rPr lang="en-US" sz="1400">
                <a:solidFill>
                  <a:srgbClr val="FF0000"/>
                </a:solidFill>
              </a:rPr>
              <a:t>US$100/mo (Salary)</a:t>
            </a:r>
          </a:p>
        </p:txBody>
      </p:sp>
      <p:sp>
        <p:nvSpPr>
          <p:cNvPr id="12298" name="Line 10"/>
          <p:cNvSpPr>
            <a:spLocks noChangeShapeType="1"/>
          </p:cNvSpPr>
          <p:nvPr/>
        </p:nvSpPr>
        <p:spPr bwMode="auto">
          <a:xfrm flipV="1">
            <a:off x="533400" y="2667000"/>
            <a:ext cx="228600" cy="3352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2299" name="Line 11"/>
          <p:cNvSpPr>
            <a:spLocks noChangeShapeType="1"/>
          </p:cNvSpPr>
          <p:nvPr/>
        </p:nvSpPr>
        <p:spPr bwMode="auto">
          <a:xfrm>
            <a:off x="1676400" y="2667000"/>
            <a:ext cx="1371600" cy="533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2300" name="Text Box 12"/>
          <p:cNvSpPr txBox="1">
            <a:spLocks noChangeArrowheads="1"/>
          </p:cNvSpPr>
          <p:nvPr/>
        </p:nvSpPr>
        <p:spPr bwMode="auto">
          <a:xfrm>
            <a:off x="1355725" y="2932113"/>
            <a:ext cx="2593975" cy="1004887"/>
          </a:xfrm>
          <a:prstGeom prst="rect">
            <a:avLst/>
          </a:prstGeom>
          <a:noFill/>
          <a:ln w="9525">
            <a:noFill/>
            <a:miter lim="800000"/>
            <a:headEnd/>
            <a:tailEnd/>
          </a:ln>
          <a:effectLst/>
        </p:spPr>
        <p:txBody>
          <a:bodyPr wrap="none">
            <a:prstTxWarp prst="textNoShape">
              <a:avLst/>
            </a:prstTxWarp>
            <a:spAutoFit/>
          </a:bodyPr>
          <a:lstStyle/>
          <a:p>
            <a:r>
              <a:rPr lang="en-US" sz="1200"/>
              <a:t>Evangelism</a:t>
            </a:r>
          </a:p>
          <a:p>
            <a:r>
              <a:rPr lang="en-US" sz="1200">
                <a:solidFill>
                  <a:srgbClr val="FF0000"/>
                </a:solidFill>
              </a:rPr>
              <a:t>creates resources of</a:t>
            </a:r>
          </a:p>
          <a:p>
            <a:r>
              <a:rPr lang="en-US" sz="1200">
                <a:solidFill>
                  <a:srgbClr val="FF0000"/>
                </a:solidFill>
              </a:rPr>
              <a:t>people and tithes from</a:t>
            </a:r>
          </a:p>
          <a:p>
            <a:r>
              <a:rPr lang="en-US" sz="1200">
                <a:solidFill>
                  <a:srgbClr val="FF0000"/>
                </a:solidFill>
              </a:rPr>
              <a:t>within the community P1500-2000 /mo</a:t>
            </a:r>
          </a:p>
          <a:p>
            <a:r>
              <a:rPr lang="en-US" sz="1200">
                <a:solidFill>
                  <a:srgbClr val="FF0000"/>
                </a:solidFill>
              </a:rPr>
              <a:t>for whole congregation of 50</a:t>
            </a:r>
            <a:endParaRPr lang="en-US" sz="1200"/>
          </a:p>
        </p:txBody>
      </p:sp>
      <p:sp>
        <p:nvSpPr>
          <p:cNvPr id="12301" name="Text Box 13"/>
          <p:cNvSpPr txBox="1">
            <a:spLocks noChangeArrowheads="1"/>
          </p:cNvSpPr>
          <p:nvPr/>
        </p:nvSpPr>
        <p:spPr bwMode="auto">
          <a:xfrm>
            <a:off x="3505200" y="6019800"/>
            <a:ext cx="2438400" cy="833438"/>
          </a:xfrm>
          <a:prstGeom prst="rect">
            <a:avLst/>
          </a:prstGeom>
          <a:noFill/>
          <a:ln w="9525">
            <a:solidFill>
              <a:srgbClr val="FF0000"/>
            </a:solidFill>
            <a:miter lim="800000"/>
            <a:headEnd/>
            <a:tailEnd/>
          </a:ln>
          <a:effectLst/>
        </p:spPr>
        <p:txBody>
          <a:bodyPr>
            <a:prstTxWarp prst="textNoShape">
              <a:avLst/>
            </a:prstTxWarp>
            <a:spAutoFit/>
          </a:bodyPr>
          <a:lstStyle/>
          <a:p>
            <a:pPr>
              <a:spcBef>
                <a:spcPct val="50000"/>
              </a:spcBef>
            </a:pPr>
            <a:r>
              <a:rPr lang="en-US" sz="1200"/>
              <a:t>Skills Development through micro-</a:t>
            </a:r>
          </a:p>
          <a:p>
            <a:pPr>
              <a:spcBef>
                <a:spcPct val="50000"/>
              </a:spcBef>
            </a:pPr>
            <a:r>
              <a:rPr lang="en-US" sz="1200"/>
              <a:t>finance capital for church members</a:t>
            </a:r>
          </a:p>
          <a:p>
            <a:pPr>
              <a:spcBef>
                <a:spcPct val="50000"/>
              </a:spcBef>
            </a:pPr>
            <a:r>
              <a:rPr lang="en-US" sz="1200"/>
              <a:t>P5000 – P8000 per initial loan.</a:t>
            </a:r>
            <a:endParaRPr lang="en-US" sz="1000"/>
          </a:p>
        </p:txBody>
      </p:sp>
      <p:sp>
        <p:nvSpPr>
          <p:cNvPr id="12302" name="Line 14"/>
          <p:cNvSpPr>
            <a:spLocks noChangeShapeType="1"/>
          </p:cNvSpPr>
          <p:nvPr/>
        </p:nvSpPr>
        <p:spPr bwMode="auto">
          <a:xfrm flipV="1">
            <a:off x="4648200" y="3810000"/>
            <a:ext cx="457200" cy="2133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2303" name="Text Box 15"/>
          <p:cNvSpPr txBox="1">
            <a:spLocks noChangeArrowheads="1"/>
          </p:cNvSpPr>
          <p:nvPr/>
        </p:nvSpPr>
        <p:spPr bwMode="auto">
          <a:xfrm>
            <a:off x="4098925" y="2322513"/>
            <a:ext cx="1190625" cy="284162"/>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Church building</a:t>
            </a:r>
          </a:p>
        </p:txBody>
      </p:sp>
      <p:sp>
        <p:nvSpPr>
          <p:cNvPr id="12304" name="Text Box 16"/>
          <p:cNvSpPr txBox="1">
            <a:spLocks noChangeArrowheads="1"/>
          </p:cNvSpPr>
          <p:nvPr/>
        </p:nvSpPr>
        <p:spPr bwMode="auto">
          <a:xfrm>
            <a:off x="4787900" y="3573463"/>
            <a:ext cx="98425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Leadership</a:t>
            </a:r>
          </a:p>
        </p:txBody>
      </p:sp>
      <p:sp>
        <p:nvSpPr>
          <p:cNvPr id="12305" name="Text Box 17"/>
          <p:cNvSpPr txBox="1">
            <a:spLocks noChangeArrowheads="1"/>
          </p:cNvSpPr>
          <p:nvPr/>
        </p:nvSpPr>
        <p:spPr bwMode="auto">
          <a:xfrm>
            <a:off x="6537325" y="4303713"/>
            <a:ext cx="1785938" cy="284162"/>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r>
              <a:rPr lang="en-US" sz="1200"/>
              <a:t>Community Development</a:t>
            </a:r>
          </a:p>
        </p:txBody>
      </p:sp>
      <p:sp>
        <p:nvSpPr>
          <p:cNvPr id="12306" name="Text Box 18"/>
          <p:cNvSpPr txBox="1">
            <a:spLocks noChangeArrowheads="1"/>
          </p:cNvSpPr>
          <p:nvPr/>
        </p:nvSpPr>
        <p:spPr bwMode="auto">
          <a:xfrm>
            <a:off x="6232525" y="5345113"/>
            <a:ext cx="1824038" cy="137795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Foreign Funding</a:t>
            </a:r>
          </a:p>
          <a:p>
            <a:r>
              <a:rPr lang="en-US" sz="1400"/>
              <a:t>now can contribute</a:t>
            </a:r>
          </a:p>
          <a:p>
            <a:r>
              <a:rPr lang="en-US" sz="1400"/>
              <a:t>to ongoing growth</a:t>
            </a:r>
          </a:p>
          <a:p>
            <a:r>
              <a:rPr lang="en-US" sz="1400"/>
              <a:t>based on existent</a:t>
            </a:r>
          </a:p>
          <a:p>
            <a:r>
              <a:rPr lang="en-US" sz="1400"/>
              <a:t>people and community</a:t>
            </a:r>
          </a:p>
          <a:p>
            <a:r>
              <a:rPr lang="en-US" sz="1400"/>
              <a:t>resources</a:t>
            </a:r>
          </a:p>
        </p:txBody>
      </p:sp>
      <p:sp>
        <p:nvSpPr>
          <p:cNvPr id="12307" name="Line 19"/>
          <p:cNvSpPr>
            <a:spLocks noChangeShapeType="1"/>
          </p:cNvSpPr>
          <p:nvPr/>
        </p:nvSpPr>
        <p:spPr bwMode="auto">
          <a:xfrm flipV="1">
            <a:off x="6400800" y="4648200"/>
            <a:ext cx="914400" cy="6096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2308" name="Text Box 20"/>
          <p:cNvSpPr txBox="1">
            <a:spLocks noChangeArrowheads="1"/>
          </p:cNvSpPr>
          <p:nvPr/>
        </p:nvSpPr>
        <p:spPr bwMode="auto">
          <a:xfrm>
            <a:off x="4038600" y="1371600"/>
            <a:ext cx="4906963" cy="730250"/>
          </a:xfrm>
          <a:prstGeom prst="rect">
            <a:avLst/>
          </a:prstGeom>
          <a:noFill/>
          <a:ln w="9525">
            <a:noFill/>
            <a:miter lim="800000"/>
            <a:headEnd/>
            <a:tailEnd/>
          </a:ln>
          <a:effectLst/>
        </p:spPr>
        <p:txBody>
          <a:bodyPr wrap="none">
            <a:prstTxWarp prst="textNoShape">
              <a:avLst/>
            </a:prstTxWarp>
            <a:spAutoFit/>
          </a:bodyPr>
          <a:lstStyle/>
          <a:p>
            <a:r>
              <a:rPr lang="en-US" sz="1400">
                <a:solidFill>
                  <a:srgbClr val="FF0000"/>
                </a:solidFill>
              </a:rPr>
              <a:t>Land &amp; Building Rent is P4000/mo. Buy P200,000 for 20x20 ft </a:t>
            </a:r>
          </a:p>
          <a:p>
            <a:r>
              <a:rPr lang="en-US" sz="1400">
                <a:solidFill>
                  <a:srgbClr val="FF0000"/>
                </a:solidFill>
              </a:rPr>
              <a:t>expanding at P___/new room per year in new slum.</a:t>
            </a:r>
          </a:p>
          <a:p>
            <a:r>
              <a:rPr lang="en-US" sz="1400">
                <a:solidFill>
                  <a:srgbClr val="FF0000"/>
                </a:solidFill>
              </a:rPr>
              <a:t>Buy in older slum for P200,000, plus P200,000 Construction costs</a:t>
            </a:r>
          </a:p>
        </p:txBody>
      </p:sp>
      <p:sp>
        <p:nvSpPr>
          <p:cNvPr id="12309" name="Text Box 21"/>
          <p:cNvSpPr txBox="1">
            <a:spLocks noChangeArrowheads="1"/>
          </p:cNvSpPr>
          <p:nvPr/>
        </p:nvSpPr>
        <p:spPr bwMode="auto">
          <a:xfrm>
            <a:off x="0" y="5257800"/>
            <a:ext cx="1828800" cy="336550"/>
          </a:xfrm>
          <a:prstGeom prst="rect">
            <a:avLst/>
          </a:prstGeom>
          <a:noFill/>
          <a:ln w="9525">
            <a:noFill/>
            <a:miter lim="800000"/>
            <a:headEnd/>
            <a:tailEnd/>
          </a:ln>
          <a:effectLst/>
        </p:spPr>
        <p:txBody>
          <a:bodyPr wrap="none">
            <a:prstTxWarp prst="textNoShape">
              <a:avLst/>
            </a:prstTxWarp>
            <a:spAutoFit/>
          </a:bodyPr>
          <a:lstStyle/>
          <a:p>
            <a:r>
              <a:rPr lang="en-US" sz="1600" b="1" i="1"/>
              <a:t>External Resources</a:t>
            </a:r>
            <a:endParaRPr lang="en-US" sz="1600"/>
          </a:p>
        </p:txBody>
      </p:sp>
      <p:sp>
        <p:nvSpPr>
          <p:cNvPr id="12310" name="Text Box 22"/>
          <p:cNvSpPr txBox="1">
            <a:spLocks noChangeArrowheads="1"/>
          </p:cNvSpPr>
          <p:nvPr/>
        </p:nvSpPr>
        <p:spPr bwMode="auto">
          <a:xfrm>
            <a:off x="0" y="5562600"/>
            <a:ext cx="5033963" cy="31432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Self-Employment </a:t>
            </a:r>
            <a:r>
              <a:rPr lang="en-US" sz="1400">
                <a:solidFill>
                  <a:srgbClr val="FF0000"/>
                </a:solidFill>
              </a:rPr>
              <a:t>(28% are un- or underemployed - a viable option)</a:t>
            </a:r>
          </a:p>
        </p:txBody>
      </p:sp>
      <p:pic>
        <p:nvPicPr>
          <p:cNvPr id="12311" name="Picture 23">
            <a:hlinkClick r:id="" action="ppaction://media"/>
          </p:cNvPr>
          <p:cNvPicPr>
            <a:picLocks noRot="1" noChangeAspect="1" noChangeArrowheads="1"/>
          </p:cNvPicPr>
          <p:nvPr>
            <a:wavAudioFile r:embed="rId2" name="~PP1715.WAV"/>
          </p:nvPr>
        </p:nvPicPr>
        <p:blipFill>
          <a:blip r:embed="rId4"/>
          <a:srcRect/>
          <a:stretch>
            <a:fillRect/>
          </a:stretch>
        </p:blipFill>
        <p:spPr bwMode="auto">
          <a:xfrm>
            <a:off x="8632825" y="6346825"/>
            <a:ext cx="304800" cy="304800"/>
          </a:xfrm>
          <a:prstGeom prst="rect">
            <a:avLst/>
          </a:prstGeom>
          <a:noFill/>
        </p:spPr>
      </p:pic>
      <p:sp>
        <p:nvSpPr>
          <p:cNvPr id="12312" name="Text Box 24"/>
          <p:cNvSpPr txBox="1">
            <a:spLocks noChangeArrowheads="1"/>
          </p:cNvSpPr>
          <p:nvPr/>
        </p:nvSpPr>
        <p:spPr bwMode="auto">
          <a:xfrm>
            <a:off x="2463800" y="4148138"/>
            <a:ext cx="2266950" cy="517525"/>
          </a:xfrm>
          <a:prstGeom prst="rect">
            <a:avLst/>
          </a:prstGeom>
          <a:noFill/>
          <a:ln w="9525">
            <a:noFill/>
            <a:miter lim="800000"/>
            <a:headEnd/>
            <a:tailEnd/>
          </a:ln>
          <a:effectLst/>
        </p:spPr>
        <p:txBody>
          <a:bodyPr wrap="none">
            <a:prstTxWarp prst="textNoShape">
              <a:avLst/>
            </a:prstTxWarp>
            <a:spAutoFit/>
          </a:bodyPr>
          <a:lstStyle/>
          <a:p>
            <a:r>
              <a:rPr lang="en-NZ" sz="1400"/>
              <a:t>Cost of Pastor’s salary</a:t>
            </a:r>
          </a:p>
          <a:p>
            <a:r>
              <a:rPr lang="en-NZ" sz="1400"/>
              <a:t>Free to P7,500, wife working</a:t>
            </a:r>
            <a:endParaRPr lang="en-US" sz="1400"/>
          </a:p>
        </p:txBody>
      </p:sp>
    </p:spTree>
    <p:custDataLst>
      <p:tags r:id="rId1"/>
    </p:custDataLst>
  </p:cSld>
  <p:clrMapOvr>
    <a:masterClrMapping/>
  </p:clrMapOvr>
  <p:transition spd="med" advTm="7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11"/>
                                        </p:tgtEl>
                                      </p:cBhvr>
                                    </p:cmd>
                                  </p:childTnLst>
                                </p:cTn>
                              </p:par>
                              <p:par>
                                <p:cTn id="7" presetID="10" presetClass="entr" presetSubtype="0" fill="hold" grpId="0" nodeType="withEffect">
                                  <p:stCondLst>
                                    <p:cond delay="0"/>
                                  </p:stCondLst>
                                  <p:childTnLst>
                                    <p:set>
                                      <p:cBhvr>
                                        <p:cTn id="8" dur="1" fill="hold">
                                          <p:stCondLst>
                                            <p:cond delay="0"/>
                                          </p:stCondLst>
                                        </p:cTn>
                                        <p:tgtEl>
                                          <p:spTgt spid="12293"/>
                                        </p:tgtEl>
                                        <p:attrNameLst>
                                          <p:attrName>style.visibility</p:attrName>
                                        </p:attrNameLst>
                                      </p:cBhvr>
                                      <p:to>
                                        <p:strVal val="visible"/>
                                      </p:to>
                                    </p:set>
                                    <p:animEffect transition="in" filter="fade">
                                      <p:cBhvr>
                                        <p:cTn id="9" dur="2000"/>
                                        <p:tgtEl>
                                          <p:spTgt spid="1229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2295">
                                            <p:txEl>
                                              <p:charRg st="4294967295" end="4294967295"/>
                                            </p:txEl>
                                          </p:spTgt>
                                        </p:tgtEl>
                                        <p:attrNameLst>
                                          <p:attrName>style.visibility</p:attrName>
                                        </p:attrNameLst>
                                      </p:cBhvr>
                                      <p:to>
                                        <p:strVal val="visible"/>
                                      </p:to>
                                    </p:set>
                                    <p:animEffect transition="in" filter="fade">
                                      <p:cBhvr>
                                        <p:cTn id="12" dur="2000"/>
                                        <p:tgtEl>
                                          <p:spTgt spid="12295">
                                            <p:txEl>
                                              <p:charRg st="4294967295" end="4294967295"/>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294">
                                            <p:txEl>
                                              <p:charRg st="4294967295" end="4294967295"/>
                                            </p:txEl>
                                          </p:spTgt>
                                        </p:tgtEl>
                                        <p:attrNameLst>
                                          <p:attrName>style.visibility</p:attrName>
                                        </p:attrNameLst>
                                      </p:cBhvr>
                                      <p:to>
                                        <p:strVal val="visible"/>
                                      </p:to>
                                    </p:set>
                                    <p:animEffect transition="in" filter="fade">
                                      <p:cBhvr>
                                        <p:cTn id="15" dur="2000"/>
                                        <p:tgtEl>
                                          <p:spTgt spid="12294">
                                            <p:txEl>
                                              <p:charRg st="4294967295" end="429496729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2299"/>
                                        </p:tgtEl>
                                        <p:attrNameLst>
                                          <p:attrName>style.visibility</p:attrName>
                                        </p:attrNameLst>
                                      </p:cBhvr>
                                      <p:to>
                                        <p:strVal val="visible"/>
                                      </p:to>
                                    </p:set>
                                    <p:animEffect transition="in" filter="box(in)">
                                      <p:cBhvr>
                                        <p:cTn id="20" dur="500"/>
                                        <p:tgtEl>
                                          <p:spTgt spid="12299"/>
                                        </p:tgtEl>
                                      </p:cBhvr>
                                    </p:animEffect>
                                  </p:childTnLst>
                                </p:cTn>
                              </p:par>
                              <p:par>
                                <p:cTn id="21" presetID="4" presetClass="entr" presetSubtype="16" fill="hold" grpId="1" nodeType="withEffect">
                                  <p:stCondLst>
                                    <p:cond delay="0"/>
                                  </p:stCondLst>
                                  <p:childTnLst>
                                    <p:set>
                                      <p:cBhvr>
                                        <p:cTn id="22" dur="1" fill="hold">
                                          <p:stCondLst>
                                            <p:cond delay="0"/>
                                          </p:stCondLst>
                                        </p:cTn>
                                        <p:tgtEl>
                                          <p:spTgt spid="12294"/>
                                        </p:tgtEl>
                                        <p:attrNameLst>
                                          <p:attrName>style.visibility</p:attrName>
                                        </p:attrNameLst>
                                      </p:cBhvr>
                                      <p:to>
                                        <p:strVal val="visible"/>
                                      </p:to>
                                    </p:set>
                                    <p:animEffect transition="in" filter="box(in)">
                                      <p:cBhvr>
                                        <p:cTn id="23" dur="500"/>
                                        <p:tgtEl>
                                          <p:spTgt spid="1229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2291"/>
                                        </p:tgtEl>
                                        <p:attrNameLst>
                                          <p:attrName>style.visibility</p:attrName>
                                        </p:attrNameLst>
                                      </p:cBhvr>
                                      <p:to>
                                        <p:strVal val="visible"/>
                                      </p:to>
                                    </p:set>
                                    <p:anim calcmode="lin" valueType="num">
                                      <p:cBhvr>
                                        <p:cTn id="28" dur="1000" fill="hold"/>
                                        <p:tgtEl>
                                          <p:spTgt spid="12291"/>
                                        </p:tgtEl>
                                        <p:attrNameLst>
                                          <p:attrName>ppt_w</p:attrName>
                                        </p:attrNameLst>
                                      </p:cBhvr>
                                      <p:tavLst>
                                        <p:tav tm="0">
                                          <p:val>
                                            <p:strVal val="#ppt_w*0.70"/>
                                          </p:val>
                                        </p:tav>
                                        <p:tav tm="100000">
                                          <p:val>
                                            <p:strVal val="#ppt_w"/>
                                          </p:val>
                                        </p:tav>
                                      </p:tavLst>
                                    </p:anim>
                                    <p:anim calcmode="lin" valueType="num">
                                      <p:cBhvr>
                                        <p:cTn id="29" dur="1000" fill="hold"/>
                                        <p:tgtEl>
                                          <p:spTgt spid="12291"/>
                                        </p:tgtEl>
                                        <p:attrNameLst>
                                          <p:attrName>ppt_h</p:attrName>
                                        </p:attrNameLst>
                                      </p:cBhvr>
                                      <p:tavLst>
                                        <p:tav tm="0">
                                          <p:val>
                                            <p:strVal val="#ppt_h"/>
                                          </p:val>
                                        </p:tav>
                                        <p:tav tm="100000">
                                          <p:val>
                                            <p:strVal val="#ppt_h"/>
                                          </p:val>
                                        </p:tav>
                                      </p:tavLst>
                                    </p:anim>
                                    <p:animEffect transition="in" filter="fade">
                                      <p:cBhvr>
                                        <p:cTn id="30" dur="1000"/>
                                        <p:tgtEl>
                                          <p:spTgt spid="12291"/>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2290"/>
                                        </p:tgtEl>
                                        <p:attrNameLst>
                                          <p:attrName>style.visibility</p:attrName>
                                        </p:attrNameLst>
                                      </p:cBhvr>
                                      <p:to>
                                        <p:strVal val="visible"/>
                                      </p:to>
                                    </p:set>
                                    <p:anim calcmode="lin" valueType="num">
                                      <p:cBhvr>
                                        <p:cTn id="33" dur="1000" fill="hold"/>
                                        <p:tgtEl>
                                          <p:spTgt spid="12290"/>
                                        </p:tgtEl>
                                        <p:attrNameLst>
                                          <p:attrName>ppt_w</p:attrName>
                                        </p:attrNameLst>
                                      </p:cBhvr>
                                      <p:tavLst>
                                        <p:tav tm="0">
                                          <p:val>
                                            <p:strVal val="#ppt_w*0.70"/>
                                          </p:val>
                                        </p:tav>
                                        <p:tav tm="100000">
                                          <p:val>
                                            <p:strVal val="#ppt_w"/>
                                          </p:val>
                                        </p:tav>
                                      </p:tavLst>
                                    </p:anim>
                                    <p:anim calcmode="lin" valueType="num">
                                      <p:cBhvr>
                                        <p:cTn id="34" dur="1000" fill="hold"/>
                                        <p:tgtEl>
                                          <p:spTgt spid="12290"/>
                                        </p:tgtEl>
                                        <p:attrNameLst>
                                          <p:attrName>ppt_h</p:attrName>
                                        </p:attrNameLst>
                                      </p:cBhvr>
                                      <p:tavLst>
                                        <p:tav tm="0">
                                          <p:val>
                                            <p:strVal val="#ppt_h"/>
                                          </p:val>
                                        </p:tav>
                                        <p:tav tm="100000">
                                          <p:val>
                                            <p:strVal val="#ppt_h"/>
                                          </p:val>
                                        </p:tav>
                                      </p:tavLst>
                                    </p:anim>
                                    <p:animEffect transition="in" filter="fade">
                                      <p:cBhvr>
                                        <p:cTn id="35" dur="1000"/>
                                        <p:tgtEl>
                                          <p:spTgt spid="12290"/>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2309"/>
                                        </p:tgtEl>
                                        <p:attrNameLst>
                                          <p:attrName>style.visibility</p:attrName>
                                        </p:attrNameLst>
                                      </p:cBhvr>
                                      <p:to>
                                        <p:strVal val="visible"/>
                                      </p:to>
                                    </p:set>
                                    <p:anim calcmode="lin" valueType="num">
                                      <p:cBhvr>
                                        <p:cTn id="38" dur="1000" fill="hold"/>
                                        <p:tgtEl>
                                          <p:spTgt spid="12309"/>
                                        </p:tgtEl>
                                        <p:attrNameLst>
                                          <p:attrName>ppt_w</p:attrName>
                                        </p:attrNameLst>
                                      </p:cBhvr>
                                      <p:tavLst>
                                        <p:tav tm="0">
                                          <p:val>
                                            <p:strVal val="#ppt_w*0.70"/>
                                          </p:val>
                                        </p:tav>
                                        <p:tav tm="100000">
                                          <p:val>
                                            <p:strVal val="#ppt_w"/>
                                          </p:val>
                                        </p:tav>
                                      </p:tavLst>
                                    </p:anim>
                                    <p:anim calcmode="lin" valueType="num">
                                      <p:cBhvr>
                                        <p:cTn id="39" dur="1000" fill="hold"/>
                                        <p:tgtEl>
                                          <p:spTgt spid="12309"/>
                                        </p:tgtEl>
                                        <p:attrNameLst>
                                          <p:attrName>ppt_h</p:attrName>
                                        </p:attrNameLst>
                                      </p:cBhvr>
                                      <p:tavLst>
                                        <p:tav tm="0">
                                          <p:val>
                                            <p:strVal val="#ppt_h"/>
                                          </p:val>
                                        </p:tav>
                                        <p:tav tm="100000">
                                          <p:val>
                                            <p:strVal val="#ppt_h"/>
                                          </p:val>
                                        </p:tav>
                                      </p:tavLst>
                                    </p:anim>
                                    <p:animEffect transition="in" filter="fade">
                                      <p:cBhvr>
                                        <p:cTn id="40" dur="1000"/>
                                        <p:tgtEl>
                                          <p:spTgt spid="12309"/>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1" nodeType="clickEffect">
                                  <p:stCondLst>
                                    <p:cond delay="0"/>
                                  </p:stCondLst>
                                  <p:childTnLst>
                                    <p:set>
                                      <p:cBhvr>
                                        <p:cTn id="44" dur="1" fill="hold">
                                          <p:stCondLst>
                                            <p:cond delay="0"/>
                                          </p:stCondLst>
                                        </p:cTn>
                                        <p:tgtEl>
                                          <p:spTgt spid="12295"/>
                                        </p:tgtEl>
                                        <p:attrNameLst>
                                          <p:attrName>style.visibility</p:attrName>
                                        </p:attrNameLst>
                                      </p:cBhvr>
                                      <p:to>
                                        <p:strVal val="visible"/>
                                      </p:to>
                                    </p:set>
                                    <p:anim calcmode="lin" valueType="num">
                                      <p:cBhvr>
                                        <p:cTn id="45" dur="1000" fill="hold"/>
                                        <p:tgtEl>
                                          <p:spTgt spid="12295"/>
                                        </p:tgtEl>
                                        <p:attrNameLst>
                                          <p:attrName>ppt_w</p:attrName>
                                        </p:attrNameLst>
                                      </p:cBhvr>
                                      <p:tavLst>
                                        <p:tav tm="0">
                                          <p:val>
                                            <p:strVal val="#ppt_w*0.70"/>
                                          </p:val>
                                        </p:tav>
                                        <p:tav tm="100000">
                                          <p:val>
                                            <p:strVal val="#ppt_w"/>
                                          </p:val>
                                        </p:tav>
                                      </p:tavLst>
                                    </p:anim>
                                    <p:anim calcmode="lin" valueType="num">
                                      <p:cBhvr>
                                        <p:cTn id="46" dur="1000" fill="hold"/>
                                        <p:tgtEl>
                                          <p:spTgt spid="12295"/>
                                        </p:tgtEl>
                                        <p:attrNameLst>
                                          <p:attrName>ppt_h</p:attrName>
                                        </p:attrNameLst>
                                      </p:cBhvr>
                                      <p:tavLst>
                                        <p:tav tm="0">
                                          <p:val>
                                            <p:strVal val="#ppt_h"/>
                                          </p:val>
                                        </p:tav>
                                        <p:tav tm="100000">
                                          <p:val>
                                            <p:strVal val="#ppt_h"/>
                                          </p:val>
                                        </p:tav>
                                      </p:tavLst>
                                    </p:anim>
                                    <p:animEffect transition="in" filter="fade">
                                      <p:cBhvr>
                                        <p:cTn id="47" dur="1000"/>
                                        <p:tgtEl>
                                          <p:spTgt spid="1229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2298"/>
                                        </p:tgtEl>
                                        <p:attrNameLst>
                                          <p:attrName>style.visibility</p:attrName>
                                        </p:attrNameLst>
                                      </p:cBhvr>
                                      <p:to>
                                        <p:strVal val="visible"/>
                                      </p:to>
                                    </p:set>
                                    <p:anim calcmode="lin" valueType="num">
                                      <p:cBhvr additive="base">
                                        <p:cTn id="52" dur="3000" fill="hold"/>
                                        <p:tgtEl>
                                          <p:spTgt spid="12298"/>
                                        </p:tgtEl>
                                        <p:attrNameLst>
                                          <p:attrName>ppt_x</p:attrName>
                                        </p:attrNameLst>
                                      </p:cBhvr>
                                      <p:tavLst>
                                        <p:tav tm="0">
                                          <p:val>
                                            <p:strVal val="#ppt_x"/>
                                          </p:val>
                                        </p:tav>
                                        <p:tav tm="100000">
                                          <p:val>
                                            <p:strVal val="#ppt_x"/>
                                          </p:val>
                                        </p:tav>
                                      </p:tavLst>
                                    </p:anim>
                                    <p:anim calcmode="lin" valueType="num">
                                      <p:cBhvr additive="base">
                                        <p:cTn id="53" dur="3000" fill="hold"/>
                                        <p:tgtEl>
                                          <p:spTgt spid="1229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2297"/>
                                        </p:tgtEl>
                                        <p:attrNameLst>
                                          <p:attrName>style.visibility</p:attrName>
                                        </p:attrNameLst>
                                      </p:cBhvr>
                                      <p:to>
                                        <p:strVal val="visible"/>
                                      </p:to>
                                    </p:set>
                                    <p:anim calcmode="lin" valueType="num">
                                      <p:cBhvr additive="base">
                                        <p:cTn id="56" dur="3000" fill="hold"/>
                                        <p:tgtEl>
                                          <p:spTgt spid="12297"/>
                                        </p:tgtEl>
                                        <p:attrNameLst>
                                          <p:attrName>ppt_x</p:attrName>
                                        </p:attrNameLst>
                                      </p:cBhvr>
                                      <p:tavLst>
                                        <p:tav tm="0">
                                          <p:val>
                                            <p:strVal val="#ppt_x"/>
                                          </p:val>
                                        </p:tav>
                                        <p:tav tm="100000">
                                          <p:val>
                                            <p:strVal val="#ppt_x"/>
                                          </p:val>
                                        </p:tav>
                                      </p:tavLst>
                                    </p:anim>
                                    <p:anim calcmode="lin" valueType="num">
                                      <p:cBhvr additive="base">
                                        <p:cTn id="57" dur="3000" fill="hold"/>
                                        <p:tgtEl>
                                          <p:spTgt spid="1229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2310"/>
                                        </p:tgtEl>
                                        <p:attrNameLst>
                                          <p:attrName>style.visibility</p:attrName>
                                        </p:attrNameLst>
                                      </p:cBhvr>
                                      <p:to>
                                        <p:strVal val="visible"/>
                                      </p:to>
                                    </p:set>
                                    <p:anim calcmode="lin" valueType="num">
                                      <p:cBhvr additive="base">
                                        <p:cTn id="60" dur="3000" fill="hold"/>
                                        <p:tgtEl>
                                          <p:spTgt spid="12310"/>
                                        </p:tgtEl>
                                        <p:attrNameLst>
                                          <p:attrName>ppt_x</p:attrName>
                                        </p:attrNameLst>
                                      </p:cBhvr>
                                      <p:tavLst>
                                        <p:tav tm="0">
                                          <p:val>
                                            <p:strVal val="#ppt_x"/>
                                          </p:val>
                                        </p:tav>
                                        <p:tav tm="100000">
                                          <p:val>
                                            <p:strVal val="#ppt_x"/>
                                          </p:val>
                                        </p:tav>
                                      </p:tavLst>
                                    </p:anim>
                                    <p:anim calcmode="lin" valueType="num">
                                      <p:cBhvr additive="base">
                                        <p:cTn id="61" dur="3000" fill="hold"/>
                                        <p:tgtEl>
                                          <p:spTgt spid="12310"/>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2296"/>
                                        </p:tgtEl>
                                        <p:attrNameLst>
                                          <p:attrName>style.visibility</p:attrName>
                                        </p:attrNameLst>
                                      </p:cBhvr>
                                      <p:to>
                                        <p:strVal val="visible"/>
                                      </p:to>
                                    </p:set>
                                    <p:anim calcmode="lin" valueType="num">
                                      <p:cBhvr additive="base">
                                        <p:cTn id="64" dur="3000" fill="hold"/>
                                        <p:tgtEl>
                                          <p:spTgt spid="12296"/>
                                        </p:tgtEl>
                                        <p:attrNameLst>
                                          <p:attrName>ppt_x</p:attrName>
                                        </p:attrNameLst>
                                      </p:cBhvr>
                                      <p:tavLst>
                                        <p:tav tm="0">
                                          <p:val>
                                            <p:strVal val="#ppt_x"/>
                                          </p:val>
                                        </p:tav>
                                        <p:tav tm="100000">
                                          <p:val>
                                            <p:strVal val="#ppt_x"/>
                                          </p:val>
                                        </p:tav>
                                      </p:tavLst>
                                    </p:anim>
                                    <p:anim calcmode="lin" valueType="num">
                                      <p:cBhvr additive="base">
                                        <p:cTn id="65" dur="3000" fill="hold"/>
                                        <p:tgtEl>
                                          <p:spTgt spid="12296"/>
                                        </p:tgtEl>
                                        <p:attrNameLst>
                                          <p:attrName>ppt_y</p:attrName>
                                        </p:attrNameLst>
                                      </p:cBhvr>
                                      <p:tavLst>
                                        <p:tav tm="0">
                                          <p:val>
                                            <p:strVal val="1+#ppt_h/2"/>
                                          </p:val>
                                        </p:tav>
                                        <p:tav tm="100000">
                                          <p:val>
                                            <p:strVal val="#ppt_y"/>
                                          </p:val>
                                        </p:tav>
                                      </p:tavLst>
                                    </p:anim>
                                  </p:childTnLst>
                                </p:cTn>
                              </p:par>
                              <p:par>
                                <p:cTn id="66" presetID="55" presetClass="entr" presetSubtype="0" fill="hold" grpId="0" nodeType="withEffect">
                                  <p:stCondLst>
                                    <p:cond delay="2000"/>
                                  </p:stCondLst>
                                  <p:childTnLst>
                                    <p:set>
                                      <p:cBhvr>
                                        <p:cTn id="67" dur="1" fill="hold">
                                          <p:stCondLst>
                                            <p:cond delay="0"/>
                                          </p:stCondLst>
                                        </p:cTn>
                                        <p:tgtEl>
                                          <p:spTgt spid="12300"/>
                                        </p:tgtEl>
                                        <p:attrNameLst>
                                          <p:attrName>style.visibility</p:attrName>
                                        </p:attrNameLst>
                                      </p:cBhvr>
                                      <p:to>
                                        <p:strVal val="visible"/>
                                      </p:to>
                                    </p:set>
                                    <p:anim calcmode="lin" valueType="num">
                                      <p:cBhvr>
                                        <p:cTn id="68" dur="1000" fill="hold"/>
                                        <p:tgtEl>
                                          <p:spTgt spid="12300"/>
                                        </p:tgtEl>
                                        <p:attrNameLst>
                                          <p:attrName>ppt_w</p:attrName>
                                        </p:attrNameLst>
                                      </p:cBhvr>
                                      <p:tavLst>
                                        <p:tav tm="0">
                                          <p:val>
                                            <p:strVal val="#ppt_w*0.70"/>
                                          </p:val>
                                        </p:tav>
                                        <p:tav tm="100000">
                                          <p:val>
                                            <p:strVal val="#ppt_w"/>
                                          </p:val>
                                        </p:tav>
                                      </p:tavLst>
                                    </p:anim>
                                    <p:anim calcmode="lin" valueType="num">
                                      <p:cBhvr>
                                        <p:cTn id="69" dur="1000" fill="hold"/>
                                        <p:tgtEl>
                                          <p:spTgt spid="12300"/>
                                        </p:tgtEl>
                                        <p:attrNameLst>
                                          <p:attrName>ppt_h</p:attrName>
                                        </p:attrNameLst>
                                      </p:cBhvr>
                                      <p:tavLst>
                                        <p:tav tm="0">
                                          <p:val>
                                            <p:strVal val="#ppt_h"/>
                                          </p:val>
                                        </p:tav>
                                        <p:tav tm="100000">
                                          <p:val>
                                            <p:strVal val="#ppt_h"/>
                                          </p:val>
                                        </p:tav>
                                      </p:tavLst>
                                    </p:anim>
                                    <p:animEffect transition="in" filter="fade">
                                      <p:cBhvr>
                                        <p:cTn id="70" dur="1000"/>
                                        <p:tgtEl>
                                          <p:spTgt spid="12300"/>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iterate type="wd">
                                    <p:tmPct val="10000"/>
                                  </p:iterate>
                                  <p:childTnLst>
                                    <p:set>
                                      <p:cBhvr>
                                        <p:cTn id="74" dur="1" fill="hold">
                                          <p:stCondLst>
                                            <p:cond delay="0"/>
                                          </p:stCondLst>
                                        </p:cTn>
                                        <p:tgtEl>
                                          <p:spTgt spid="12303"/>
                                        </p:tgtEl>
                                        <p:attrNameLst>
                                          <p:attrName>style.visibility</p:attrName>
                                        </p:attrNameLst>
                                      </p:cBhvr>
                                      <p:to>
                                        <p:strVal val="visible"/>
                                      </p:to>
                                    </p:set>
                                    <p:animEffect transition="in" filter="dissolve">
                                      <p:cBhvr>
                                        <p:cTn id="75" dur="2000"/>
                                        <p:tgtEl>
                                          <p:spTgt spid="12303"/>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12292"/>
                                        </p:tgtEl>
                                        <p:attrNameLst>
                                          <p:attrName>style.visibility</p:attrName>
                                        </p:attrNameLst>
                                      </p:cBhvr>
                                      <p:to>
                                        <p:strVal val="visible"/>
                                      </p:to>
                                    </p:set>
                                    <p:anim calcmode="lin" valueType="num">
                                      <p:cBhvr>
                                        <p:cTn id="78" dur="3000" fill="hold"/>
                                        <p:tgtEl>
                                          <p:spTgt spid="12292"/>
                                        </p:tgtEl>
                                        <p:attrNameLst>
                                          <p:attrName>ppt_w</p:attrName>
                                        </p:attrNameLst>
                                      </p:cBhvr>
                                      <p:tavLst>
                                        <p:tav tm="0">
                                          <p:val>
                                            <p:strVal val="#ppt_w*0.70"/>
                                          </p:val>
                                        </p:tav>
                                        <p:tav tm="100000">
                                          <p:val>
                                            <p:strVal val="#ppt_w"/>
                                          </p:val>
                                        </p:tav>
                                      </p:tavLst>
                                    </p:anim>
                                    <p:anim calcmode="lin" valueType="num">
                                      <p:cBhvr>
                                        <p:cTn id="79" dur="3000" fill="hold"/>
                                        <p:tgtEl>
                                          <p:spTgt spid="12292"/>
                                        </p:tgtEl>
                                        <p:attrNameLst>
                                          <p:attrName>ppt_h</p:attrName>
                                        </p:attrNameLst>
                                      </p:cBhvr>
                                      <p:tavLst>
                                        <p:tav tm="0">
                                          <p:val>
                                            <p:strVal val="#ppt_h"/>
                                          </p:val>
                                        </p:tav>
                                        <p:tav tm="100000">
                                          <p:val>
                                            <p:strVal val="#ppt_h"/>
                                          </p:val>
                                        </p:tav>
                                      </p:tavLst>
                                    </p:anim>
                                    <p:animEffect transition="in" filter="fade">
                                      <p:cBhvr>
                                        <p:cTn id="80" dur="3000"/>
                                        <p:tgtEl>
                                          <p:spTgt spid="12292"/>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12308"/>
                                        </p:tgtEl>
                                        <p:attrNameLst>
                                          <p:attrName>style.visibility</p:attrName>
                                        </p:attrNameLst>
                                      </p:cBhvr>
                                      <p:to>
                                        <p:strVal val="visible"/>
                                      </p:to>
                                    </p:set>
                                    <p:anim calcmode="lin" valueType="num">
                                      <p:cBhvr>
                                        <p:cTn id="85" dur="1000" fill="hold"/>
                                        <p:tgtEl>
                                          <p:spTgt spid="12308"/>
                                        </p:tgtEl>
                                        <p:attrNameLst>
                                          <p:attrName>ppt_w</p:attrName>
                                        </p:attrNameLst>
                                      </p:cBhvr>
                                      <p:tavLst>
                                        <p:tav tm="0">
                                          <p:val>
                                            <p:strVal val="#ppt_w*0.70"/>
                                          </p:val>
                                        </p:tav>
                                        <p:tav tm="100000">
                                          <p:val>
                                            <p:strVal val="#ppt_w"/>
                                          </p:val>
                                        </p:tav>
                                      </p:tavLst>
                                    </p:anim>
                                    <p:anim calcmode="lin" valueType="num">
                                      <p:cBhvr>
                                        <p:cTn id="86" dur="1000" fill="hold"/>
                                        <p:tgtEl>
                                          <p:spTgt spid="12308"/>
                                        </p:tgtEl>
                                        <p:attrNameLst>
                                          <p:attrName>ppt_h</p:attrName>
                                        </p:attrNameLst>
                                      </p:cBhvr>
                                      <p:tavLst>
                                        <p:tav tm="0">
                                          <p:val>
                                            <p:strVal val="#ppt_h"/>
                                          </p:val>
                                        </p:tav>
                                        <p:tav tm="100000">
                                          <p:val>
                                            <p:strVal val="#ppt_h"/>
                                          </p:val>
                                        </p:tav>
                                      </p:tavLst>
                                    </p:anim>
                                    <p:animEffect transition="in" filter="fade">
                                      <p:cBhvr>
                                        <p:cTn id="87" dur="1000"/>
                                        <p:tgtEl>
                                          <p:spTgt spid="12308"/>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2304"/>
                                        </p:tgtEl>
                                        <p:attrNameLst>
                                          <p:attrName>style.visibility</p:attrName>
                                        </p:attrNameLst>
                                      </p:cBhvr>
                                      <p:to>
                                        <p:strVal val="visible"/>
                                      </p:to>
                                    </p:set>
                                    <p:animEffect transition="in" filter="dissolve">
                                      <p:cBhvr>
                                        <p:cTn id="90" dur="3000"/>
                                        <p:tgtEl>
                                          <p:spTgt spid="12304"/>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2301"/>
                                        </p:tgtEl>
                                        <p:attrNameLst>
                                          <p:attrName>style.visibility</p:attrName>
                                        </p:attrNameLst>
                                      </p:cBhvr>
                                      <p:to>
                                        <p:strVal val="visible"/>
                                      </p:to>
                                    </p:set>
                                    <p:anim calcmode="lin" valueType="num">
                                      <p:cBhvr additive="base">
                                        <p:cTn id="95" dur="2000" fill="hold"/>
                                        <p:tgtEl>
                                          <p:spTgt spid="12301"/>
                                        </p:tgtEl>
                                        <p:attrNameLst>
                                          <p:attrName>ppt_x</p:attrName>
                                        </p:attrNameLst>
                                      </p:cBhvr>
                                      <p:tavLst>
                                        <p:tav tm="0">
                                          <p:val>
                                            <p:strVal val="#ppt_x"/>
                                          </p:val>
                                        </p:tav>
                                        <p:tav tm="100000">
                                          <p:val>
                                            <p:strVal val="#ppt_x"/>
                                          </p:val>
                                        </p:tav>
                                      </p:tavLst>
                                    </p:anim>
                                    <p:anim calcmode="lin" valueType="num">
                                      <p:cBhvr additive="base">
                                        <p:cTn id="96" dur="2000" fill="hold"/>
                                        <p:tgtEl>
                                          <p:spTgt spid="1230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2302"/>
                                        </p:tgtEl>
                                        <p:attrNameLst>
                                          <p:attrName>style.visibility</p:attrName>
                                        </p:attrNameLst>
                                      </p:cBhvr>
                                      <p:to>
                                        <p:strVal val="visible"/>
                                      </p:to>
                                    </p:set>
                                    <p:anim calcmode="lin" valueType="num">
                                      <p:cBhvr additive="base">
                                        <p:cTn id="99" dur="2000" fill="hold"/>
                                        <p:tgtEl>
                                          <p:spTgt spid="12302"/>
                                        </p:tgtEl>
                                        <p:attrNameLst>
                                          <p:attrName>ppt_x</p:attrName>
                                        </p:attrNameLst>
                                      </p:cBhvr>
                                      <p:tavLst>
                                        <p:tav tm="0">
                                          <p:val>
                                            <p:strVal val="#ppt_x"/>
                                          </p:val>
                                        </p:tav>
                                        <p:tav tm="100000">
                                          <p:val>
                                            <p:strVal val="#ppt_x"/>
                                          </p:val>
                                        </p:tav>
                                      </p:tavLst>
                                    </p:anim>
                                    <p:anim calcmode="lin" valueType="num">
                                      <p:cBhvr additive="base">
                                        <p:cTn id="100" dur="2000" fill="hold"/>
                                        <p:tgtEl>
                                          <p:spTgt spid="1230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12307"/>
                                        </p:tgtEl>
                                        <p:attrNameLst>
                                          <p:attrName>style.visibility</p:attrName>
                                        </p:attrNameLst>
                                      </p:cBhvr>
                                      <p:to>
                                        <p:strVal val="visible"/>
                                      </p:to>
                                    </p:set>
                                    <p:anim calcmode="lin" valueType="num">
                                      <p:cBhvr>
                                        <p:cTn id="105" dur="2000" fill="hold"/>
                                        <p:tgtEl>
                                          <p:spTgt spid="12307"/>
                                        </p:tgtEl>
                                        <p:attrNameLst>
                                          <p:attrName>ppt_w</p:attrName>
                                        </p:attrNameLst>
                                      </p:cBhvr>
                                      <p:tavLst>
                                        <p:tav tm="0">
                                          <p:val>
                                            <p:strVal val="#ppt_w*0.70"/>
                                          </p:val>
                                        </p:tav>
                                        <p:tav tm="100000">
                                          <p:val>
                                            <p:strVal val="#ppt_w"/>
                                          </p:val>
                                        </p:tav>
                                      </p:tavLst>
                                    </p:anim>
                                    <p:anim calcmode="lin" valueType="num">
                                      <p:cBhvr>
                                        <p:cTn id="106" dur="2000" fill="hold"/>
                                        <p:tgtEl>
                                          <p:spTgt spid="12307"/>
                                        </p:tgtEl>
                                        <p:attrNameLst>
                                          <p:attrName>ppt_h</p:attrName>
                                        </p:attrNameLst>
                                      </p:cBhvr>
                                      <p:tavLst>
                                        <p:tav tm="0">
                                          <p:val>
                                            <p:strVal val="#ppt_h"/>
                                          </p:val>
                                        </p:tav>
                                        <p:tav tm="100000">
                                          <p:val>
                                            <p:strVal val="#ppt_h"/>
                                          </p:val>
                                        </p:tav>
                                      </p:tavLst>
                                    </p:anim>
                                    <p:animEffect transition="in" filter="fade">
                                      <p:cBhvr>
                                        <p:cTn id="107" dur="2000"/>
                                        <p:tgtEl>
                                          <p:spTgt spid="12307"/>
                                        </p:tgtEl>
                                      </p:cBhvr>
                                    </p:animEffect>
                                  </p:childTnLst>
                                </p:cTn>
                              </p:par>
                              <p:par>
                                <p:cTn id="108" presetID="55" presetClass="entr" presetSubtype="0" fill="hold" grpId="0" nodeType="withEffect">
                                  <p:stCondLst>
                                    <p:cond delay="0"/>
                                  </p:stCondLst>
                                  <p:childTnLst>
                                    <p:set>
                                      <p:cBhvr>
                                        <p:cTn id="109" dur="1" fill="hold">
                                          <p:stCondLst>
                                            <p:cond delay="0"/>
                                          </p:stCondLst>
                                        </p:cTn>
                                        <p:tgtEl>
                                          <p:spTgt spid="12305"/>
                                        </p:tgtEl>
                                        <p:attrNameLst>
                                          <p:attrName>style.visibility</p:attrName>
                                        </p:attrNameLst>
                                      </p:cBhvr>
                                      <p:to>
                                        <p:strVal val="visible"/>
                                      </p:to>
                                    </p:set>
                                    <p:anim calcmode="lin" valueType="num">
                                      <p:cBhvr>
                                        <p:cTn id="110" dur="2000" fill="hold"/>
                                        <p:tgtEl>
                                          <p:spTgt spid="12305"/>
                                        </p:tgtEl>
                                        <p:attrNameLst>
                                          <p:attrName>ppt_w</p:attrName>
                                        </p:attrNameLst>
                                      </p:cBhvr>
                                      <p:tavLst>
                                        <p:tav tm="0">
                                          <p:val>
                                            <p:strVal val="#ppt_w*0.70"/>
                                          </p:val>
                                        </p:tav>
                                        <p:tav tm="100000">
                                          <p:val>
                                            <p:strVal val="#ppt_w"/>
                                          </p:val>
                                        </p:tav>
                                      </p:tavLst>
                                    </p:anim>
                                    <p:anim calcmode="lin" valueType="num">
                                      <p:cBhvr>
                                        <p:cTn id="111" dur="2000" fill="hold"/>
                                        <p:tgtEl>
                                          <p:spTgt spid="12305"/>
                                        </p:tgtEl>
                                        <p:attrNameLst>
                                          <p:attrName>ppt_h</p:attrName>
                                        </p:attrNameLst>
                                      </p:cBhvr>
                                      <p:tavLst>
                                        <p:tav tm="0">
                                          <p:val>
                                            <p:strVal val="#ppt_h"/>
                                          </p:val>
                                        </p:tav>
                                        <p:tav tm="100000">
                                          <p:val>
                                            <p:strVal val="#ppt_h"/>
                                          </p:val>
                                        </p:tav>
                                      </p:tavLst>
                                    </p:anim>
                                    <p:animEffect transition="in" filter="fade">
                                      <p:cBhvr>
                                        <p:cTn id="112" dur="2000"/>
                                        <p:tgtEl>
                                          <p:spTgt spid="12305"/>
                                        </p:tgtEl>
                                      </p:cBhvr>
                                    </p:animEffect>
                                  </p:childTnLst>
                                </p:cTn>
                              </p:par>
                              <p:par>
                                <p:cTn id="113" presetID="55" presetClass="entr" presetSubtype="0" fill="hold" grpId="0" nodeType="withEffect">
                                  <p:stCondLst>
                                    <p:cond delay="0"/>
                                  </p:stCondLst>
                                  <p:childTnLst>
                                    <p:set>
                                      <p:cBhvr>
                                        <p:cTn id="114" dur="1" fill="hold">
                                          <p:stCondLst>
                                            <p:cond delay="0"/>
                                          </p:stCondLst>
                                        </p:cTn>
                                        <p:tgtEl>
                                          <p:spTgt spid="12306"/>
                                        </p:tgtEl>
                                        <p:attrNameLst>
                                          <p:attrName>style.visibility</p:attrName>
                                        </p:attrNameLst>
                                      </p:cBhvr>
                                      <p:to>
                                        <p:strVal val="visible"/>
                                      </p:to>
                                    </p:set>
                                    <p:anim calcmode="lin" valueType="num">
                                      <p:cBhvr>
                                        <p:cTn id="115" dur="2000" fill="hold"/>
                                        <p:tgtEl>
                                          <p:spTgt spid="12306"/>
                                        </p:tgtEl>
                                        <p:attrNameLst>
                                          <p:attrName>ppt_w</p:attrName>
                                        </p:attrNameLst>
                                      </p:cBhvr>
                                      <p:tavLst>
                                        <p:tav tm="0">
                                          <p:val>
                                            <p:strVal val="#ppt_w*0.70"/>
                                          </p:val>
                                        </p:tav>
                                        <p:tav tm="100000">
                                          <p:val>
                                            <p:strVal val="#ppt_w"/>
                                          </p:val>
                                        </p:tav>
                                      </p:tavLst>
                                    </p:anim>
                                    <p:anim calcmode="lin" valueType="num">
                                      <p:cBhvr>
                                        <p:cTn id="116" dur="2000" fill="hold"/>
                                        <p:tgtEl>
                                          <p:spTgt spid="12306"/>
                                        </p:tgtEl>
                                        <p:attrNameLst>
                                          <p:attrName>ppt_h</p:attrName>
                                        </p:attrNameLst>
                                      </p:cBhvr>
                                      <p:tavLst>
                                        <p:tav tm="0">
                                          <p:val>
                                            <p:strVal val="#ppt_h"/>
                                          </p:val>
                                        </p:tav>
                                        <p:tav tm="100000">
                                          <p:val>
                                            <p:strVal val="#ppt_h"/>
                                          </p:val>
                                        </p:tav>
                                      </p:tavLst>
                                    </p:anim>
                                    <p:animEffect transition="in" filter="fade">
                                      <p:cBhvr>
                                        <p:cTn id="117" dur="2000"/>
                                        <p:tgtEl>
                                          <p:spTgt spid="1230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8" fill="hold" display="0">
                  <p:stCondLst>
                    <p:cond delay="indefinite"/>
                  </p:stCondLst>
                  <p:endCondLst>
                    <p:cond evt="onPrev" delay="0">
                      <p:tgtEl>
                        <p:sldTgt/>
                      </p:tgtEl>
                    </p:cond>
                    <p:cond evt="onStopAudio" delay="0">
                      <p:tgtEl>
                        <p:sldTgt/>
                      </p:tgtEl>
                    </p:cond>
                  </p:endCondLst>
                </p:cTn>
                <p:tgtEl>
                  <p:spTgt spid="12311"/>
                </p:tgtEl>
              </p:cMediaNode>
            </p:audio>
          </p:childTnLst>
        </p:cTn>
      </p:par>
    </p:tnLst>
    <p:bldLst>
      <p:bldP spid="12290" grpId="0" animBg="1"/>
      <p:bldP spid="12291" grpId="0" animBg="1"/>
      <p:bldP spid="12292" grpId="0" animBg="1"/>
      <p:bldP spid="12293" grpId="0"/>
      <p:bldP spid="12294" grpId="0"/>
      <p:bldP spid="12294" grpId="1" animBg="1"/>
      <p:bldP spid="12295" grpId="0"/>
      <p:bldP spid="12295" grpId="1" animBg="1"/>
      <p:bldP spid="12296" grpId="0" animBg="1"/>
      <p:bldP spid="12297" grpId="0" animBg="1"/>
      <p:bldP spid="12298" grpId="0" animBg="1"/>
      <p:bldP spid="12299" grpId="0" animBg="1"/>
      <p:bldP spid="12300" grpId="0"/>
      <p:bldP spid="12301" grpId="0" animBg="1"/>
      <p:bldP spid="12302" grpId="0" animBg="1"/>
      <p:bldP spid="12303" grpId="0" animBg="1"/>
      <p:bldP spid="12304" grpId="0" animBg="1"/>
      <p:bldP spid="12305" grpId="0" animBg="1"/>
      <p:bldP spid="12306" grpId="0" animBg="1"/>
      <p:bldP spid="12307" grpId="0" animBg="1"/>
      <p:bldP spid="12308" grpId="0"/>
      <p:bldP spid="12309" grpId="0"/>
      <p:bldP spid="12310"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3" name="Rectangle 45"/>
          <p:cNvSpPr>
            <a:spLocks noChangeArrowheads="1"/>
          </p:cNvSpPr>
          <p:nvPr/>
        </p:nvSpPr>
        <p:spPr bwMode="auto">
          <a:xfrm>
            <a:off x="0" y="5181600"/>
            <a:ext cx="9144000" cy="1676400"/>
          </a:xfrm>
          <a:prstGeom prst="rect">
            <a:avLst/>
          </a:prstGeom>
          <a:solidFill>
            <a:srgbClr val="FFCC99"/>
          </a:solidFill>
          <a:ln w="9525">
            <a:solidFill>
              <a:schemeClr val="tx1"/>
            </a:solidFill>
            <a:miter lim="800000"/>
            <a:headEnd/>
            <a:tailEnd/>
          </a:ln>
          <a:effectLst/>
        </p:spPr>
        <p:txBody>
          <a:bodyPr wrap="none" anchor="ctr">
            <a:prstTxWarp prst="textNoShape">
              <a:avLst/>
            </a:prstTxWarp>
          </a:bodyPr>
          <a:lstStyle/>
          <a:p>
            <a:pPr algn="ctr"/>
            <a:endParaRPr lang="en-GB"/>
          </a:p>
        </p:txBody>
      </p:sp>
      <p:sp>
        <p:nvSpPr>
          <p:cNvPr id="2079" name="Oval 31"/>
          <p:cNvSpPr>
            <a:spLocks noChangeArrowheads="1"/>
          </p:cNvSpPr>
          <p:nvPr/>
        </p:nvSpPr>
        <p:spPr bwMode="auto">
          <a:xfrm>
            <a:off x="609600" y="1828800"/>
            <a:ext cx="8534400" cy="304800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pPr algn="ctr"/>
            <a:endParaRPr lang="en-GB"/>
          </a:p>
        </p:txBody>
      </p:sp>
      <p:sp>
        <p:nvSpPr>
          <p:cNvPr id="2066" name="Oval 18"/>
          <p:cNvSpPr>
            <a:spLocks noChangeArrowheads="1"/>
          </p:cNvSpPr>
          <p:nvPr/>
        </p:nvSpPr>
        <p:spPr bwMode="auto">
          <a:xfrm>
            <a:off x="2438400" y="1905000"/>
            <a:ext cx="5805488" cy="2286000"/>
          </a:xfrm>
          <a:prstGeom prst="ellipse">
            <a:avLst/>
          </a:prstGeom>
          <a:solidFill>
            <a:schemeClr val="bg1"/>
          </a:solidFill>
          <a:ln w="9525" cap="rnd">
            <a:solidFill>
              <a:schemeClr val="tx1"/>
            </a:solidFill>
            <a:prstDash val="sysDot"/>
            <a:round/>
            <a:headEnd/>
            <a:tailEnd/>
          </a:ln>
          <a:effectLst/>
        </p:spPr>
        <p:txBody>
          <a:bodyPr wrap="none" anchor="ctr">
            <a:prstTxWarp prst="textNoShape">
              <a:avLst/>
            </a:prstTxWarp>
          </a:bodyPr>
          <a:lstStyle/>
          <a:p>
            <a:pPr algn="ctr"/>
            <a:r>
              <a:rPr lang="en-US" sz="1400">
                <a:solidFill>
                  <a:srgbClr val="FF0000"/>
                </a:solidFill>
              </a:rPr>
              <a:t>Creation of People</a:t>
            </a:r>
          </a:p>
          <a:p>
            <a:pPr algn="ctr"/>
            <a:r>
              <a:rPr lang="en-US" sz="1400">
                <a:solidFill>
                  <a:srgbClr val="FF0000"/>
                </a:solidFill>
              </a:rPr>
              <a:t> Resources </a:t>
            </a:r>
          </a:p>
          <a:p>
            <a:pPr algn="ctr"/>
            <a:r>
              <a:rPr lang="en-US" sz="1400">
                <a:solidFill>
                  <a:srgbClr val="FF0000"/>
                </a:solidFill>
              </a:rPr>
              <a:t>and Tithes</a:t>
            </a:r>
            <a:endParaRPr lang="en-US" sz="1400"/>
          </a:p>
        </p:txBody>
      </p:sp>
      <p:sp>
        <p:nvSpPr>
          <p:cNvPr id="2050" name="Rectangle 2"/>
          <p:cNvSpPr>
            <a:spLocks noGrp="1" noChangeArrowheads="1"/>
          </p:cNvSpPr>
          <p:nvPr>
            <p:ph type="title"/>
          </p:nvPr>
        </p:nvSpPr>
        <p:spPr>
          <a:xfrm>
            <a:off x="685800" y="381000"/>
            <a:ext cx="5254625" cy="1143000"/>
          </a:xfrm>
        </p:spPr>
        <p:txBody>
          <a:bodyPr/>
          <a:lstStyle/>
          <a:p>
            <a:r>
              <a:rPr lang="en-US" sz="2800"/>
              <a:t>8. Time Frames and Cash Flows</a:t>
            </a:r>
            <a:endParaRPr lang="en-US" sz="3600"/>
          </a:p>
        </p:txBody>
      </p:sp>
      <p:sp>
        <p:nvSpPr>
          <p:cNvPr id="2052" name="Rectangle 4"/>
          <p:cNvSpPr>
            <a:spLocks noGrp="1" noChangeArrowheads="1"/>
          </p:cNvSpPr>
          <p:nvPr>
            <p:ph type="body" sz="half" idx="1"/>
          </p:nvPr>
        </p:nvSpPr>
        <p:spPr>
          <a:xfrm>
            <a:off x="3048000" y="2667000"/>
            <a:ext cx="1295400" cy="609600"/>
          </a:xfrm>
          <a:ln>
            <a:solidFill>
              <a:schemeClr val="tx1"/>
            </a:solidFill>
          </a:ln>
        </p:spPr>
        <p:txBody>
          <a:bodyPr/>
          <a:lstStyle/>
          <a:p>
            <a:pPr>
              <a:buFontTx/>
              <a:buNone/>
            </a:pPr>
            <a:r>
              <a:rPr lang="en-US"/>
              <a:t>Church</a:t>
            </a:r>
          </a:p>
        </p:txBody>
      </p:sp>
      <p:sp>
        <p:nvSpPr>
          <p:cNvPr id="2054" name="Text Box 6"/>
          <p:cNvSpPr txBox="1">
            <a:spLocks noChangeArrowheads="1"/>
          </p:cNvSpPr>
          <p:nvPr/>
        </p:nvSpPr>
        <p:spPr bwMode="auto">
          <a:xfrm>
            <a:off x="1371600" y="5867400"/>
            <a:ext cx="1135063" cy="73977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Businessmen</a:t>
            </a:r>
          </a:p>
          <a:p>
            <a:r>
              <a:rPr lang="en-US" sz="1400"/>
              <a:t>in the City</a:t>
            </a:r>
          </a:p>
        </p:txBody>
      </p:sp>
      <p:sp>
        <p:nvSpPr>
          <p:cNvPr id="2055" name="Text Box 7"/>
          <p:cNvSpPr txBox="1">
            <a:spLocks noChangeArrowheads="1"/>
          </p:cNvSpPr>
          <p:nvPr/>
        </p:nvSpPr>
        <p:spPr bwMode="auto">
          <a:xfrm>
            <a:off x="0" y="6096000"/>
            <a:ext cx="1211263" cy="52705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Capital from</a:t>
            </a:r>
          </a:p>
          <a:p>
            <a:r>
              <a:rPr lang="en-US" sz="1400"/>
              <a:t>Denomination</a:t>
            </a:r>
          </a:p>
        </p:txBody>
      </p:sp>
      <p:sp>
        <p:nvSpPr>
          <p:cNvPr id="2060" name="Text Box 12"/>
          <p:cNvSpPr txBox="1">
            <a:spLocks noChangeArrowheads="1"/>
          </p:cNvSpPr>
          <p:nvPr/>
        </p:nvSpPr>
        <p:spPr bwMode="auto">
          <a:xfrm>
            <a:off x="3505200" y="6019800"/>
            <a:ext cx="2438400" cy="558800"/>
          </a:xfrm>
          <a:prstGeom prst="rect">
            <a:avLst/>
          </a:prstGeom>
          <a:noFill/>
          <a:ln w="9525">
            <a:solidFill>
              <a:srgbClr val="FF0000"/>
            </a:solidFill>
            <a:miter lim="800000"/>
            <a:headEnd/>
            <a:tailEnd/>
          </a:ln>
          <a:effectLst/>
        </p:spPr>
        <p:txBody>
          <a:bodyPr>
            <a:prstTxWarp prst="textNoShape">
              <a:avLst/>
            </a:prstTxWarp>
            <a:spAutoFit/>
          </a:bodyPr>
          <a:lstStyle/>
          <a:p>
            <a:pPr>
              <a:spcBef>
                <a:spcPct val="50000"/>
              </a:spcBef>
            </a:pPr>
            <a:r>
              <a:rPr lang="en-US" sz="1200"/>
              <a:t>Skills Development through micro-</a:t>
            </a:r>
          </a:p>
          <a:p>
            <a:pPr>
              <a:spcBef>
                <a:spcPct val="50000"/>
              </a:spcBef>
            </a:pPr>
            <a:r>
              <a:rPr lang="en-US" sz="1200"/>
              <a:t>finance capital for church members</a:t>
            </a:r>
            <a:endParaRPr lang="en-US" sz="1000"/>
          </a:p>
        </p:txBody>
      </p:sp>
      <p:sp>
        <p:nvSpPr>
          <p:cNvPr id="2061" name="Text Box 13"/>
          <p:cNvSpPr txBox="1">
            <a:spLocks noChangeArrowheads="1"/>
          </p:cNvSpPr>
          <p:nvPr/>
        </p:nvSpPr>
        <p:spPr bwMode="auto">
          <a:xfrm>
            <a:off x="3184525" y="5675313"/>
            <a:ext cx="1327150" cy="284162"/>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200"/>
              <a:t>Education funding</a:t>
            </a:r>
            <a:endParaRPr lang="en-US" sz="1000"/>
          </a:p>
        </p:txBody>
      </p:sp>
      <p:sp>
        <p:nvSpPr>
          <p:cNvPr id="2065" name="Text Box 17"/>
          <p:cNvSpPr txBox="1">
            <a:spLocks noChangeArrowheads="1"/>
          </p:cNvSpPr>
          <p:nvPr/>
        </p:nvSpPr>
        <p:spPr bwMode="auto">
          <a:xfrm>
            <a:off x="4098925" y="2322513"/>
            <a:ext cx="1190625" cy="284162"/>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200"/>
              <a:t>Church building</a:t>
            </a:r>
          </a:p>
        </p:txBody>
      </p:sp>
      <p:sp>
        <p:nvSpPr>
          <p:cNvPr id="2074" name="Text Box 26"/>
          <p:cNvSpPr txBox="1">
            <a:spLocks noChangeArrowheads="1"/>
          </p:cNvSpPr>
          <p:nvPr/>
        </p:nvSpPr>
        <p:spPr bwMode="auto">
          <a:xfrm>
            <a:off x="4784725" y="3440113"/>
            <a:ext cx="984250" cy="314325"/>
          </a:xfrm>
          <a:prstGeom prst="rect">
            <a:avLst/>
          </a:prstGeom>
          <a:noFill/>
          <a:ln w="9525">
            <a:solidFill>
              <a:schemeClr val="tx1"/>
            </a:solidFill>
            <a:miter lim="800000"/>
            <a:headEnd/>
            <a:tailEnd/>
          </a:ln>
          <a:effectLst/>
        </p:spPr>
        <p:txBody>
          <a:bodyPr wrap="none">
            <a:prstTxWarp prst="textNoShape">
              <a:avLst/>
            </a:prstTxWarp>
            <a:spAutoFit/>
          </a:bodyPr>
          <a:lstStyle/>
          <a:p>
            <a:r>
              <a:rPr lang="en-US" sz="1400"/>
              <a:t>Leadership</a:t>
            </a:r>
          </a:p>
        </p:txBody>
      </p:sp>
      <p:sp>
        <p:nvSpPr>
          <p:cNvPr id="2086" name="Text Box 38"/>
          <p:cNvSpPr txBox="1">
            <a:spLocks noChangeArrowheads="1"/>
          </p:cNvSpPr>
          <p:nvPr/>
        </p:nvSpPr>
        <p:spPr bwMode="auto">
          <a:xfrm>
            <a:off x="0" y="4648200"/>
            <a:ext cx="8936038" cy="581025"/>
          </a:xfrm>
          <a:prstGeom prst="rect">
            <a:avLst/>
          </a:prstGeom>
          <a:noFill/>
          <a:ln w="9525">
            <a:noFill/>
            <a:miter lim="800000"/>
            <a:headEnd/>
            <a:tailEnd/>
          </a:ln>
          <a:effectLst/>
        </p:spPr>
        <p:txBody>
          <a:bodyPr wrap="none">
            <a:prstTxWarp prst="textNoShape">
              <a:avLst/>
            </a:prstTxWarp>
            <a:spAutoFit/>
          </a:bodyPr>
          <a:lstStyle/>
          <a:p>
            <a:r>
              <a:rPr lang="en-US" sz="1600"/>
              <a:t>Time frames for funding resources</a:t>
            </a:r>
          </a:p>
          <a:p>
            <a:r>
              <a:rPr lang="en-US" sz="1600"/>
              <a:t>Yrs ------------------------- 1 -----------------------------2 -----------------3--------------4-----------5---------6-------</a:t>
            </a:r>
          </a:p>
        </p:txBody>
      </p:sp>
      <p:sp>
        <p:nvSpPr>
          <p:cNvPr id="2091" name="Text Box 43"/>
          <p:cNvSpPr txBox="1">
            <a:spLocks noChangeArrowheads="1"/>
          </p:cNvSpPr>
          <p:nvPr/>
        </p:nvSpPr>
        <p:spPr bwMode="auto">
          <a:xfrm>
            <a:off x="6232525" y="5345113"/>
            <a:ext cx="1824038" cy="1377950"/>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Foreign Funding</a:t>
            </a:r>
          </a:p>
          <a:p>
            <a:r>
              <a:rPr lang="en-US" sz="1400"/>
              <a:t>now can contribute</a:t>
            </a:r>
          </a:p>
          <a:p>
            <a:r>
              <a:rPr lang="en-US" sz="1400"/>
              <a:t>to ongoing growth</a:t>
            </a:r>
          </a:p>
          <a:p>
            <a:r>
              <a:rPr lang="en-US" sz="1400"/>
              <a:t>based on existent</a:t>
            </a:r>
          </a:p>
          <a:p>
            <a:r>
              <a:rPr lang="en-US" sz="1400"/>
              <a:t>people and community</a:t>
            </a:r>
          </a:p>
          <a:p>
            <a:r>
              <a:rPr lang="en-US" sz="1400"/>
              <a:t>resources</a:t>
            </a:r>
          </a:p>
        </p:txBody>
      </p:sp>
      <p:sp>
        <p:nvSpPr>
          <p:cNvPr id="2094" name="Text Box 46"/>
          <p:cNvSpPr txBox="1">
            <a:spLocks noChangeArrowheads="1"/>
          </p:cNvSpPr>
          <p:nvPr/>
        </p:nvSpPr>
        <p:spPr bwMode="auto">
          <a:xfrm>
            <a:off x="974725" y="3775075"/>
            <a:ext cx="1638300" cy="457200"/>
          </a:xfrm>
          <a:prstGeom prst="rect">
            <a:avLst/>
          </a:prstGeom>
          <a:solidFill>
            <a:schemeClr val="bg1"/>
          </a:solidFill>
          <a:ln w="9525">
            <a:noFill/>
            <a:miter lim="800000"/>
            <a:headEnd/>
            <a:tailEnd/>
          </a:ln>
          <a:effectLst/>
        </p:spPr>
        <p:txBody>
          <a:bodyPr wrap="none">
            <a:prstTxWarp prst="textNoShape">
              <a:avLst/>
            </a:prstTxWarp>
            <a:spAutoFit/>
          </a:bodyPr>
          <a:lstStyle/>
          <a:p>
            <a:r>
              <a:rPr lang="en-US"/>
              <a:t>Community</a:t>
            </a:r>
          </a:p>
        </p:txBody>
      </p:sp>
      <p:sp>
        <p:nvSpPr>
          <p:cNvPr id="2095" name="Text Box 47"/>
          <p:cNvSpPr txBox="1">
            <a:spLocks noChangeArrowheads="1"/>
          </p:cNvSpPr>
          <p:nvPr/>
        </p:nvSpPr>
        <p:spPr bwMode="auto">
          <a:xfrm>
            <a:off x="6084888" y="476250"/>
            <a:ext cx="2543175" cy="2867025"/>
          </a:xfrm>
          <a:prstGeom prst="rect">
            <a:avLst/>
          </a:prstGeom>
          <a:noFill/>
          <a:ln w="9525">
            <a:solidFill>
              <a:schemeClr val="tx1"/>
            </a:solidFill>
            <a:miter lim="800000"/>
            <a:headEnd/>
            <a:tailEnd/>
          </a:ln>
          <a:effectLst/>
        </p:spPr>
        <p:txBody>
          <a:bodyPr>
            <a:prstTxWarp prst="textNoShape">
              <a:avLst/>
            </a:prstTxWarp>
            <a:spAutoFit/>
          </a:bodyPr>
          <a:lstStyle/>
          <a:p>
            <a:r>
              <a:rPr lang="en-US" sz="1400"/>
              <a:t>Inappropriate</a:t>
            </a:r>
          </a:p>
          <a:p>
            <a:r>
              <a:rPr lang="en-US" sz="1400"/>
              <a:t>funding (excessive or at wrong times) destroys</a:t>
            </a:r>
          </a:p>
          <a:p>
            <a:r>
              <a:rPr lang="en-US" sz="1400"/>
              <a:t>the human resource</a:t>
            </a:r>
          </a:p>
          <a:p>
            <a:r>
              <a:rPr lang="en-US" sz="1400"/>
              <a:t>development. Funding for land (usually attached as an admin cost to a community project or as part of establishing a school) speeds the process dramatically</a:t>
            </a:r>
          </a:p>
          <a:p>
            <a:endParaRPr lang="en-US" sz="1400"/>
          </a:p>
          <a:p>
            <a:r>
              <a:rPr lang="en-US" sz="1400"/>
              <a:t>Leadership does not occur rapidly</a:t>
            </a:r>
          </a:p>
          <a:p>
            <a:endParaRPr lang="en-US" sz="1400"/>
          </a:p>
        </p:txBody>
      </p:sp>
      <p:sp>
        <p:nvSpPr>
          <p:cNvPr id="2096" name="Text Box 48"/>
          <p:cNvSpPr txBox="1">
            <a:spLocks noChangeArrowheads="1"/>
          </p:cNvSpPr>
          <p:nvPr/>
        </p:nvSpPr>
        <p:spPr bwMode="auto">
          <a:xfrm>
            <a:off x="3810000" y="2057400"/>
            <a:ext cx="549275" cy="304800"/>
          </a:xfrm>
          <a:prstGeom prst="rect">
            <a:avLst/>
          </a:prstGeom>
          <a:noFill/>
          <a:ln w="9525">
            <a:noFill/>
            <a:miter lim="800000"/>
            <a:headEnd/>
            <a:tailEnd/>
          </a:ln>
          <a:effectLst/>
        </p:spPr>
        <p:txBody>
          <a:bodyPr wrap="none">
            <a:prstTxWarp prst="textNoShape">
              <a:avLst/>
            </a:prstTxWarp>
            <a:spAutoFit/>
          </a:bodyPr>
          <a:lstStyle/>
          <a:p>
            <a:r>
              <a:rPr lang="en-US" sz="1400"/>
              <a:t>Land</a:t>
            </a:r>
          </a:p>
        </p:txBody>
      </p:sp>
      <p:sp>
        <p:nvSpPr>
          <p:cNvPr id="2098" name="Text Box 50"/>
          <p:cNvSpPr txBox="1">
            <a:spLocks noChangeArrowheads="1"/>
          </p:cNvSpPr>
          <p:nvPr/>
        </p:nvSpPr>
        <p:spPr bwMode="auto">
          <a:xfrm>
            <a:off x="0" y="5181600"/>
            <a:ext cx="1828800" cy="336550"/>
          </a:xfrm>
          <a:prstGeom prst="rect">
            <a:avLst/>
          </a:prstGeom>
          <a:noFill/>
          <a:ln w="9525">
            <a:noFill/>
            <a:miter lim="800000"/>
            <a:headEnd/>
            <a:tailEnd/>
          </a:ln>
          <a:effectLst/>
        </p:spPr>
        <p:txBody>
          <a:bodyPr wrap="none">
            <a:prstTxWarp prst="textNoShape">
              <a:avLst/>
            </a:prstTxWarp>
            <a:spAutoFit/>
          </a:bodyPr>
          <a:lstStyle/>
          <a:p>
            <a:r>
              <a:rPr lang="en-US" sz="1600" b="1" i="1"/>
              <a:t>External Resources</a:t>
            </a:r>
            <a:endParaRPr lang="en-US" sz="1600"/>
          </a:p>
        </p:txBody>
      </p:sp>
      <p:sp>
        <p:nvSpPr>
          <p:cNvPr id="2102" name="Text Box 54"/>
          <p:cNvSpPr txBox="1">
            <a:spLocks noChangeArrowheads="1"/>
          </p:cNvSpPr>
          <p:nvPr/>
        </p:nvSpPr>
        <p:spPr bwMode="auto">
          <a:xfrm>
            <a:off x="0" y="5638800"/>
            <a:ext cx="1455738" cy="314325"/>
          </a:xfrm>
          <a:prstGeom prst="rect">
            <a:avLst/>
          </a:prstGeom>
          <a:noFill/>
          <a:ln w="9525">
            <a:solidFill>
              <a:srgbClr val="FF0000"/>
            </a:solidFill>
            <a:miter lim="800000"/>
            <a:headEnd/>
            <a:tailEnd/>
          </a:ln>
          <a:effectLst/>
        </p:spPr>
        <p:txBody>
          <a:bodyPr wrap="none">
            <a:prstTxWarp prst="textNoShape">
              <a:avLst/>
            </a:prstTxWarp>
            <a:spAutoFit/>
          </a:bodyPr>
          <a:lstStyle/>
          <a:p>
            <a:r>
              <a:rPr lang="en-US" sz="1400"/>
              <a:t>Self-Employment</a:t>
            </a:r>
          </a:p>
        </p:txBody>
      </p:sp>
      <p:pic>
        <p:nvPicPr>
          <p:cNvPr id="2106" name="Picture 58">
            <a:hlinkClick r:id="" action="ppaction://media"/>
          </p:cNvPr>
          <p:cNvPicPr>
            <a:picLocks noRot="1" noChangeAspect="1" noChangeArrowheads="1"/>
          </p:cNvPicPr>
          <p:nvPr>
            <a:wavAudioFile r:embed="rId2" name="~PP892.WAV"/>
          </p:nvPr>
        </p:nvPicPr>
        <p:blipFill>
          <a:blip r:embed="rId4"/>
          <a:srcRect/>
          <a:stretch>
            <a:fillRect/>
          </a:stretch>
        </p:blipFill>
        <p:spPr bwMode="auto">
          <a:xfrm>
            <a:off x="8632825" y="6346825"/>
            <a:ext cx="304800" cy="304800"/>
          </a:xfrm>
          <a:prstGeom prst="rect">
            <a:avLst/>
          </a:prstGeom>
          <a:noFill/>
        </p:spPr>
      </p:pic>
    </p:spTree>
    <p:custDataLst>
      <p:tags r:id="rId1"/>
    </p:custDataLst>
  </p:cSld>
  <p:clrMapOvr>
    <a:masterClrMapping/>
  </p:clrMapOvr>
  <p:transition advTm="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06"/>
                                        </p:tgtEl>
                                      </p:cBhvr>
                                    </p:cmd>
                                  </p:childTnLst>
                                </p:cTn>
                              </p:par>
                              <p:par>
                                <p:cTn id="7" presetID="40" presetClass="entr" presetSubtype="0" fill="hold" grpId="0" nodeType="withEffect">
                                  <p:stCondLst>
                                    <p:cond delay="0"/>
                                  </p:stCondLst>
                                  <p:iterate type="lt">
                                    <p:tmPct val="10000"/>
                                  </p:iterate>
                                  <p:childTnLst>
                                    <p:set>
                                      <p:cBhvr>
                                        <p:cTn id="8" dur="1" fill="hold">
                                          <p:stCondLst>
                                            <p:cond delay="0"/>
                                          </p:stCondLst>
                                        </p:cTn>
                                        <p:tgtEl>
                                          <p:spTgt spid="2050"/>
                                        </p:tgtEl>
                                        <p:attrNameLst>
                                          <p:attrName>style.visibility</p:attrName>
                                        </p:attrNameLst>
                                      </p:cBhvr>
                                      <p:to>
                                        <p:strVal val="visible"/>
                                      </p:to>
                                    </p:set>
                                    <p:animEffect transition="in" filter="fade">
                                      <p:cBhvr>
                                        <p:cTn id="9" dur="2000"/>
                                        <p:tgtEl>
                                          <p:spTgt spid="2050"/>
                                        </p:tgtEl>
                                      </p:cBhvr>
                                    </p:animEffect>
                                    <p:anim calcmode="lin" valueType="num">
                                      <p:cBhvr>
                                        <p:cTn id="10" dur="2000" fill="hold"/>
                                        <p:tgtEl>
                                          <p:spTgt spid="2050"/>
                                        </p:tgtEl>
                                        <p:attrNameLst>
                                          <p:attrName>ppt_x</p:attrName>
                                        </p:attrNameLst>
                                      </p:cBhvr>
                                      <p:tavLst>
                                        <p:tav tm="0">
                                          <p:val>
                                            <p:strVal val="#ppt_x-.1"/>
                                          </p:val>
                                        </p:tav>
                                        <p:tav tm="100000">
                                          <p:val>
                                            <p:strVal val="#ppt_x"/>
                                          </p:val>
                                        </p:tav>
                                      </p:tavLst>
                                    </p:anim>
                                    <p:anim calcmode="lin" valueType="num">
                                      <p:cBhvr>
                                        <p:cTn id="11" dur="2000" fill="hold"/>
                                        <p:tgtEl>
                                          <p:spTgt spid="2050"/>
                                        </p:tgtEl>
                                        <p:attrNameLst>
                                          <p:attrName>ppt_y</p:attrName>
                                        </p:attrNameLst>
                                      </p:cBhvr>
                                      <p:tavLst>
                                        <p:tav tm="0">
                                          <p:val>
                                            <p:strVal val="#ppt_y"/>
                                          </p:val>
                                        </p:tav>
                                        <p:tav tm="100000">
                                          <p:val>
                                            <p:strVal val="#ppt_y"/>
                                          </p:val>
                                        </p:tav>
                                      </p:tavLst>
                                    </p:anim>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52">
                                            <p:bg/>
                                          </p:spTgt>
                                        </p:tgtEl>
                                        <p:attrNameLst>
                                          <p:attrName>style.visibility</p:attrName>
                                        </p:attrNameLst>
                                      </p:cBhvr>
                                      <p:to>
                                        <p:strVal val="visible"/>
                                      </p:to>
                                    </p:set>
                                    <p:anim by="(-#ppt_w*2)" calcmode="lin" valueType="num">
                                      <p:cBhvr rctx="PPT">
                                        <p:cTn id="14" dur="1000" autoRev="1" fill="hold">
                                          <p:stCondLst>
                                            <p:cond delay="0"/>
                                          </p:stCondLst>
                                        </p:cTn>
                                        <p:tgtEl>
                                          <p:spTgt spid="2052">
                                            <p:bg/>
                                          </p:spTgt>
                                        </p:tgtEl>
                                        <p:attrNameLst>
                                          <p:attrName>ppt_w</p:attrName>
                                        </p:attrNameLst>
                                      </p:cBhvr>
                                    </p:anim>
                                    <p:anim by="(#ppt_w*0.50)" calcmode="lin" valueType="num">
                                      <p:cBhvr>
                                        <p:cTn id="15" dur="1000" decel="50000" autoRev="1" fill="hold">
                                          <p:stCondLst>
                                            <p:cond delay="0"/>
                                          </p:stCondLst>
                                        </p:cTn>
                                        <p:tgtEl>
                                          <p:spTgt spid="2052">
                                            <p:bg/>
                                          </p:spTgt>
                                        </p:tgtEl>
                                        <p:attrNameLst>
                                          <p:attrName>ppt_x</p:attrName>
                                        </p:attrNameLst>
                                      </p:cBhvr>
                                    </p:anim>
                                    <p:anim from="(-#ppt_h/2)" to="(#ppt_y)" calcmode="lin" valueType="num">
                                      <p:cBhvr>
                                        <p:cTn id="16" dur="2000" fill="hold">
                                          <p:stCondLst>
                                            <p:cond delay="0"/>
                                          </p:stCondLst>
                                        </p:cTn>
                                        <p:tgtEl>
                                          <p:spTgt spid="2052">
                                            <p:bg/>
                                          </p:spTgt>
                                        </p:tgtEl>
                                        <p:attrNameLst>
                                          <p:attrName>ppt_y</p:attrName>
                                        </p:attrNameLst>
                                      </p:cBhvr>
                                    </p:anim>
                                    <p:animRot by="21600000">
                                      <p:cBhvr>
                                        <p:cTn id="17" dur="2000" fill="hold">
                                          <p:stCondLst>
                                            <p:cond delay="0"/>
                                          </p:stCondLst>
                                        </p:cTn>
                                        <p:tgtEl>
                                          <p:spTgt spid="2052">
                                            <p:bg/>
                                          </p:spTgt>
                                        </p:tgtEl>
                                        <p:attrNameLst>
                                          <p:attrName>r</p:attrName>
                                        </p:attrNameLst>
                                      </p:cBhvr>
                                    </p:animRot>
                                  </p:childTnLst>
                                </p:cTn>
                              </p:par>
                              <p:par>
                                <p:cTn id="18" presetID="56" presetClass="entr" presetSubtype="0" fill="hold" grpId="0" nodeType="withEffect">
                                  <p:stCondLst>
                                    <p:cond delay="0"/>
                                  </p:stCondLst>
                                  <p:iterate type="lt">
                                    <p:tmPct val="10000"/>
                                  </p:iterate>
                                  <p:childTnLst>
                                    <p:set>
                                      <p:cBhvr>
                                        <p:cTn id="19" dur="1" fill="hold">
                                          <p:stCondLst>
                                            <p:cond delay="0"/>
                                          </p:stCondLst>
                                        </p:cTn>
                                        <p:tgtEl>
                                          <p:spTgt spid="2052">
                                            <p:txEl>
                                              <p:pRg st="0" end="0"/>
                                            </p:txEl>
                                          </p:spTgt>
                                        </p:tgtEl>
                                        <p:attrNameLst>
                                          <p:attrName>style.visibility</p:attrName>
                                        </p:attrNameLst>
                                      </p:cBhvr>
                                      <p:to>
                                        <p:strVal val="visible"/>
                                      </p:to>
                                    </p:set>
                                    <p:anim by="(-#ppt_w*2)" calcmode="lin" valueType="num">
                                      <p:cBhvr rctx="PPT">
                                        <p:cTn id="20" dur="1000" autoRev="1" fill="hold">
                                          <p:stCondLst>
                                            <p:cond delay="0"/>
                                          </p:stCondLst>
                                        </p:cTn>
                                        <p:tgtEl>
                                          <p:spTgt spid="2052">
                                            <p:txEl>
                                              <p:pRg st="0" end="0"/>
                                            </p:txEl>
                                          </p:spTgt>
                                        </p:tgtEl>
                                        <p:attrNameLst>
                                          <p:attrName>ppt_w</p:attrName>
                                        </p:attrNameLst>
                                      </p:cBhvr>
                                    </p:anim>
                                    <p:anim by="(#ppt_w*0.50)" calcmode="lin" valueType="num">
                                      <p:cBhvr>
                                        <p:cTn id="21" dur="1000" decel="50000" autoRev="1" fill="hold">
                                          <p:stCondLst>
                                            <p:cond delay="0"/>
                                          </p:stCondLst>
                                        </p:cTn>
                                        <p:tgtEl>
                                          <p:spTgt spid="2052">
                                            <p:txEl>
                                              <p:pRg st="0" end="0"/>
                                            </p:txEl>
                                          </p:spTgt>
                                        </p:tgtEl>
                                        <p:attrNameLst>
                                          <p:attrName>ppt_x</p:attrName>
                                        </p:attrNameLst>
                                      </p:cBhvr>
                                    </p:anim>
                                    <p:anim from="(-#ppt_h/2)" to="(#ppt_y)" calcmode="lin" valueType="num">
                                      <p:cBhvr>
                                        <p:cTn id="22" dur="2000" fill="hold">
                                          <p:stCondLst>
                                            <p:cond delay="0"/>
                                          </p:stCondLst>
                                        </p:cTn>
                                        <p:tgtEl>
                                          <p:spTgt spid="2052">
                                            <p:txEl>
                                              <p:pRg st="0" end="0"/>
                                            </p:txEl>
                                          </p:spTgt>
                                        </p:tgtEl>
                                        <p:attrNameLst>
                                          <p:attrName>ppt_y</p:attrName>
                                        </p:attrNameLst>
                                      </p:cBhvr>
                                    </p:anim>
                                    <p:animRot by="21600000">
                                      <p:cBhvr>
                                        <p:cTn id="23" dur="2000" fill="hold">
                                          <p:stCondLst>
                                            <p:cond delay="0"/>
                                          </p:stCondLst>
                                        </p:cTn>
                                        <p:tgtEl>
                                          <p:spTgt spid="2052">
                                            <p:txEl>
                                              <p:pRg st="0" end="0"/>
                                            </p:txEl>
                                          </p:spTgt>
                                        </p:tgtEl>
                                        <p:attrNameLst>
                                          <p:attrName>r</p:attrName>
                                        </p:attrNameLst>
                                      </p:cBhvr>
                                    </p:animRo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2094"/>
                                        </p:tgtEl>
                                        <p:attrNameLst>
                                          <p:attrName>style.visibility</p:attrName>
                                        </p:attrNameLst>
                                      </p:cBhvr>
                                      <p:to>
                                        <p:strVal val="visible"/>
                                      </p:to>
                                    </p:set>
                                    <p:anim calcmode="lin" valueType="num">
                                      <p:cBhvr>
                                        <p:cTn id="26" dur="2000" fill="hold"/>
                                        <p:tgtEl>
                                          <p:spTgt spid="2094"/>
                                        </p:tgtEl>
                                        <p:attrNameLst>
                                          <p:attrName>ppt_x</p:attrName>
                                        </p:attrNameLst>
                                      </p:cBhvr>
                                      <p:tavLst>
                                        <p:tav tm="0">
                                          <p:val>
                                            <p:strVal val="#ppt_x"/>
                                          </p:val>
                                        </p:tav>
                                        <p:tav tm="50000">
                                          <p:val>
                                            <p:strVal val="#ppt_x+.1"/>
                                          </p:val>
                                        </p:tav>
                                        <p:tav tm="100000">
                                          <p:val>
                                            <p:strVal val="#ppt_x"/>
                                          </p:val>
                                        </p:tav>
                                      </p:tavLst>
                                    </p:anim>
                                    <p:anim calcmode="lin" valueType="num">
                                      <p:cBhvr>
                                        <p:cTn id="27" dur="2000" fill="hold"/>
                                        <p:tgtEl>
                                          <p:spTgt spid="2094"/>
                                        </p:tgtEl>
                                        <p:attrNameLst>
                                          <p:attrName>ppt_y</p:attrName>
                                        </p:attrNameLst>
                                      </p:cBhvr>
                                      <p:tavLst>
                                        <p:tav tm="0">
                                          <p:val>
                                            <p:strVal val="#ppt_y"/>
                                          </p:val>
                                        </p:tav>
                                        <p:tav tm="100000">
                                          <p:val>
                                            <p:strVal val="#ppt_y"/>
                                          </p:val>
                                        </p:tav>
                                      </p:tavLst>
                                    </p:anim>
                                    <p:anim calcmode="lin" valueType="num">
                                      <p:cBhvr>
                                        <p:cTn id="28" dur="2000" fill="hold"/>
                                        <p:tgtEl>
                                          <p:spTgt spid="2094"/>
                                        </p:tgtEl>
                                        <p:attrNameLst>
                                          <p:attrName>ppt_h</p:attrName>
                                        </p:attrNameLst>
                                      </p:cBhvr>
                                      <p:tavLst>
                                        <p:tav tm="0">
                                          <p:val>
                                            <p:strVal val="#ppt_h/10"/>
                                          </p:val>
                                        </p:tav>
                                        <p:tav tm="50000">
                                          <p:val>
                                            <p:strVal val="#ppt_h+.01"/>
                                          </p:val>
                                        </p:tav>
                                        <p:tav tm="100000">
                                          <p:val>
                                            <p:strVal val="#ppt_h"/>
                                          </p:val>
                                        </p:tav>
                                      </p:tavLst>
                                    </p:anim>
                                    <p:anim calcmode="lin" valueType="num">
                                      <p:cBhvr>
                                        <p:cTn id="29" dur="2000" fill="hold"/>
                                        <p:tgtEl>
                                          <p:spTgt spid="209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000" tmFilter="0,0; .5, 1; 1, 1"/>
                                        <p:tgtEl>
                                          <p:spTgt spid="2094"/>
                                        </p:tgtEl>
                                      </p:cBhvr>
                                    </p:animEffect>
                                  </p:childTnLst>
                                </p:cTn>
                              </p:par>
                              <p:par>
                                <p:cTn id="31" presetID="35" presetClass="entr" presetSubtype="0" fill="hold" grpId="0" nodeType="withEffect">
                                  <p:stCondLst>
                                    <p:cond delay="0"/>
                                  </p:stCondLst>
                                  <p:childTnLst>
                                    <p:set>
                                      <p:cBhvr>
                                        <p:cTn id="32" dur="1" fill="hold">
                                          <p:stCondLst>
                                            <p:cond delay="0"/>
                                          </p:stCondLst>
                                        </p:cTn>
                                        <p:tgtEl>
                                          <p:spTgt spid="2079"/>
                                        </p:tgtEl>
                                        <p:attrNameLst>
                                          <p:attrName>style.visibility</p:attrName>
                                        </p:attrNameLst>
                                      </p:cBhvr>
                                      <p:to>
                                        <p:strVal val="visible"/>
                                      </p:to>
                                    </p:set>
                                    <p:animEffect transition="in" filter="fade">
                                      <p:cBhvr>
                                        <p:cTn id="33" dur="2000"/>
                                        <p:tgtEl>
                                          <p:spTgt spid="2079"/>
                                        </p:tgtEl>
                                      </p:cBhvr>
                                    </p:animEffect>
                                    <p:anim calcmode="lin" valueType="num">
                                      <p:cBhvr>
                                        <p:cTn id="34" dur="2000" fill="hold"/>
                                        <p:tgtEl>
                                          <p:spTgt spid="2079"/>
                                        </p:tgtEl>
                                        <p:attrNameLst>
                                          <p:attrName>style.rotation</p:attrName>
                                        </p:attrNameLst>
                                      </p:cBhvr>
                                      <p:tavLst>
                                        <p:tav tm="0">
                                          <p:val>
                                            <p:fltVal val="720"/>
                                          </p:val>
                                        </p:tav>
                                        <p:tav tm="100000">
                                          <p:val>
                                            <p:fltVal val="0"/>
                                          </p:val>
                                        </p:tav>
                                      </p:tavLst>
                                    </p:anim>
                                    <p:anim calcmode="lin" valueType="num">
                                      <p:cBhvr>
                                        <p:cTn id="35" dur="2000" fill="hold"/>
                                        <p:tgtEl>
                                          <p:spTgt spid="2079"/>
                                        </p:tgtEl>
                                        <p:attrNameLst>
                                          <p:attrName>ppt_h</p:attrName>
                                        </p:attrNameLst>
                                      </p:cBhvr>
                                      <p:tavLst>
                                        <p:tav tm="0">
                                          <p:val>
                                            <p:fltVal val="0"/>
                                          </p:val>
                                        </p:tav>
                                        <p:tav tm="100000">
                                          <p:val>
                                            <p:strVal val="#ppt_h"/>
                                          </p:val>
                                        </p:tav>
                                      </p:tavLst>
                                    </p:anim>
                                    <p:anim calcmode="lin" valueType="num">
                                      <p:cBhvr>
                                        <p:cTn id="36" dur="2000" fill="hold"/>
                                        <p:tgtEl>
                                          <p:spTgt spid="2079"/>
                                        </p:tgtEl>
                                        <p:attrNameLst>
                                          <p:attrName>ppt_w</p:attrName>
                                        </p:attrNameLst>
                                      </p:cBhvr>
                                      <p:tavLst>
                                        <p:tav tm="0">
                                          <p:val>
                                            <p:fltVal val="0"/>
                                          </p:val>
                                        </p:tav>
                                        <p:tav tm="100000">
                                          <p:val>
                                            <p:strVal val="#ppt_w"/>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095"/>
                                        </p:tgtEl>
                                        <p:attrNameLst>
                                          <p:attrName>style.visibility</p:attrName>
                                        </p:attrNameLst>
                                      </p:cBhvr>
                                      <p:to>
                                        <p:strVal val="visible"/>
                                      </p:to>
                                    </p:set>
                                    <p:anim calcmode="lin" valueType="num">
                                      <p:cBhvr additive="base">
                                        <p:cTn id="41" dur="3000" fill="hold"/>
                                        <p:tgtEl>
                                          <p:spTgt spid="2095"/>
                                        </p:tgtEl>
                                        <p:attrNameLst>
                                          <p:attrName>ppt_x</p:attrName>
                                        </p:attrNameLst>
                                      </p:cBhvr>
                                      <p:tavLst>
                                        <p:tav tm="0">
                                          <p:val>
                                            <p:strVal val="1+#ppt_w/2"/>
                                          </p:val>
                                        </p:tav>
                                        <p:tav tm="100000">
                                          <p:val>
                                            <p:strVal val="#ppt_x"/>
                                          </p:val>
                                        </p:tav>
                                      </p:tavLst>
                                    </p:anim>
                                    <p:anim calcmode="lin" valueType="num">
                                      <p:cBhvr additive="base">
                                        <p:cTn id="42" dur="3000" fill="hold"/>
                                        <p:tgtEl>
                                          <p:spTgt spid="209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98"/>
                                        </p:tgtEl>
                                        <p:attrNameLst>
                                          <p:attrName>style.visibility</p:attrName>
                                        </p:attrNameLst>
                                      </p:cBhvr>
                                      <p:to>
                                        <p:strVal val="visible"/>
                                      </p:to>
                                    </p:set>
                                    <p:anim calcmode="lin" valueType="num">
                                      <p:cBhvr additive="base">
                                        <p:cTn id="47" dur="3000" fill="hold"/>
                                        <p:tgtEl>
                                          <p:spTgt spid="2098"/>
                                        </p:tgtEl>
                                        <p:attrNameLst>
                                          <p:attrName>ppt_x</p:attrName>
                                        </p:attrNameLst>
                                      </p:cBhvr>
                                      <p:tavLst>
                                        <p:tav tm="0">
                                          <p:val>
                                            <p:strVal val="#ppt_x"/>
                                          </p:val>
                                        </p:tav>
                                        <p:tav tm="100000">
                                          <p:val>
                                            <p:strVal val="#ppt_x"/>
                                          </p:val>
                                        </p:tav>
                                      </p:tavLst>
                                    </p:anim>
                                    <p:anim calcmode="lin" valueType="num">
                                      <p:cBhvr additive="base">
                                        <p:cTn id="48" dur="3000" fill="hold"/>
                                        <p:tgtEl>
                                          <p:spTgt spid="209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02"/>
                                        </p:tgtEl>
                                        <p:attrNameLst>
                                          <p:attrName>style.visibility</p:attrName>
                                        </p:attrNameLst>
                                      </p:cBhvr>
                                      <p:to>
                                        <p:strVal val="visible"/>
                                      </p:to>
                                    </p:set>
                                    <p:anim calcmode="lin" valueType="num">
                                      <p:cBhvr additive="base">
                                        <p:cTn id="51" dur="3000" fill="hold"/>
                                        <p:tgtEl>
                                          <p:spTgt spid="2102"/>
                                        </p:tgtEl>
                                        <p:attrNameLst>
                                          <p:attrName>ppt_x</p:attrName>
                                        </p:attrNameLst>
                                      </p:cBhvr>
                                      <p:tavLst>
                                        <p:tav tm="0">
                                          <p:val>
                                            <p:strVal val="#ppt_x"/>
                                          </p:val>
                                        </p:tav>
                                        <p:tav tm="100000">
                                          <p:val>
                                            <p:strVal val="#ppt_x"/>
                                          </p:val>
                                        </p:tav>
                                      </p:tavLst>
                                    </p:anim>
                                    <p:anim calcmode="lin" valueType="num">
                                      <p:cBhvr additive="base">
                                        <p:cTn id="52" dur="3000" fill="hold"/>
                                        <p:tgtEl>
                                          <p:spTgt spid="210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93"/>
                                        </p:tgtEl>
                                        <p:attrNameLst>
                                          <p:attrName>style.visibility</p:attrName>
                                        </p:attrNameLst>
                                      </p:cBhvr>
                                      <p:to>
                                        <p:strVal val="visible"/>
                                      </p:to>
                                    </p:set>
                                    <p:anim calcmode="lin" valueType="num">
                                      <p:cBhvr additive="base">
                                        <p:cTn id="55" dur="500" fill="hold"/>
                                        <p:tgtEl>
                                          <p:spTgt spid="2093"/>
                                        </p:tgtEl>
                                        <p:attrNameLst>
                                          <p:attrName>ppt_x</p:attrName>
                                        </p:attrNameLst>
                                      </p:cBhvr>
                                      <p:tavLst>
                                        <p:tav tm="0">
                                          <p:val>
                                            <p:strVal val="#ppt_x"/>
                                          </p:val>
                                        </p:tav>
                                        <p:tav tm="100000">
                                          <p:val>
                                            <p:strVal val="#ppt_x"/>
                                          </p:val>
                                        </p:tav>
                                      </p:tavLst>
                                    </p:anim>
                                    <p:anim calcmode="lin" valueType="num">
                                      <p:cBhvr additive="base">
                                        <p:cTn id="56" dur="500" fill="hold"/>
                                        <p:tgtEl>
                                          <p:spTgt spid="209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055"/>
                                        </p:tgtEl>
                                        <p:attrNameLst>
                                          <p:attrName>style.visibility</p:attrName>
                                        </p:attrNameLst>
                                      </p:cBhvr>
                                      <p:to>
                                        <p:strVal val="visible"/>
                                      </p:to>
                                    </p:set>
                                    <p:anim calcmode="lin" valueType="num">
                                      <p:cBhvr additive="base">
                                        <p:cTn id="59" dur="3000" fill="hold"/>
                                        <p:tgtEl>
                                          <p:spTgt spid="2055"/>
                                        </p:tgtEl>
                                        <p:attrNameLst>
                                          <p:attrName>ppt_x</p:attrName>
                                        </p:attrNameLst>
                                      </p:cBhvr>
                                      <p:tavLst>
                                        <p:tav tm="0">
                                          <p:val>
                                            <p:strVal val="#ppt_x"/>
                                          </p:val>
                                        </p:tav>
                                        <p:tav tm="100000">
                                          <p:val>
                                            <p:strVal val="#ppt_x"/>
                                          </p:val>
                                        </p:tav>
                                      </p:tavLst>
                                    </p:anim>
                                    <p:anim calcmode="lin" valueType="num">
                                      <p:cBhvr additive="base">
                                        <p:cTn id="60" dur="3000" fill="hold"/>
                                        <p:tgtEl>
                                          <p:spTgt spid="205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54"/>
                                        </p:tgtEl>
                                        <p:attrNameLst>
                                          <p:attrName>style.visibility</p:attrName>
                                        </p:attrNameLst>
                                      </p:cBhvr>
                                      <p:to>
                                        <p:strVal val="visible"/>
                                      </p:to>
                                    </p:set>
                                    <p:anim calcmode="lin" valueType="num">
                                      <p:cBhvr additive="base">
                                        <p:cTn id="63" dur="3000" fill="hold"/>
                                        <p:tgtEl>
                                          <p:spTgt spid="2054"/>
                                        </p:tgtEl>
                                        <p:attrNameLst>
                                          <p:attrName>ppt_x</p:attrName>
                                        </p:attrNameLst>
                                      </p:cBhvr>
                                      <p:tavLst>
                                        <p:tav tm="0">
                                          <p:val>
                                            <p:strVal val="#ppt_x"/>
                                          </p:val>
                                        </p:tav>
                                        <p:tav tm="100000">
                                          <p:val>
                                            <p:strVal val="#ppt_x"/>
                                          </p:val>
                                        </p:tav>
                                      </p:tavLst>
                                    </p:anim>
                                    <p:anim calcmode="lin" valueType="num">
                                      <p:cBhvr additive="base">
                                        <p:cTn id="64" dur="30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61"/>
                                        </p:tgtEl>
                                        <p:attrNameLst>
                                          <p:attrName>style.visibility</p:attrName>
                                        </p:attrNameLst>
                                      </p:cBhvr>
                                      <p:to>
                                        <p:strVal val="visible"/>
                                      </p:to>
                                    </p:set>
                                    <p:anim calcmode="lin" valueType="num">
                                      <p:cBhvr additive="base">
                                        <p:cTn id="69" dur="3000" fill="hold"/>
                                        <p:tgtEl>
                                          <p:spTgt spid="2061"/>
                                        </p:tgtEl>
                                        <p:attrNameLst>
                                          <p:attrName>ppt_x</p:attrName>
                                        </p:attrNameLst>
                                      </p:cBhvr>
                                      <p:tavLst>
                                        <p:tav tm="0">
                                          <p:val>
                                            <p:strVal val="#ppt_x"/>
                                          </p:val>
                                        </p:tav>
                                        <p:tav tm="100000">
                                          <p:val>
                                            <p:strVal val="#ppt_x"/>
                                          </p:val>
                                        </p:tav>
                                      </p:tavLst>
                                    </p:anim>
                                    <p:anim calcmode="lin" valueType="num">
                                      <p:cBhvr additive="base">
                                        <p:cTn id="70" dur="3000" fill="hold"/>
                                        <p:tgtEl>
                                          <p:spTgt spid="206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60"/>
                                        </p:tgtEl>
                                        <p:attrNameLst>
                                          <p:attrName>style.visibility</p:attrName>
                                        </p:attrNameLst>
                                      </p:cBhvr>
                                      <p:to>
                                        <p:strVal val="visible"/>
                                      </p:to>
                                    </p:set>
                                    <p:anim calcmode="lin" valueType="num">
                                      <p:cBhvr additive="base">
                                        <p:cTn id="73" dur="3000" fill="hold"/>
                                        <p:tgtEl>
                                          <p:spTgt spid="2060"/>
                                        </p:tgtEl>
                                        <p:attrNameLst>
                                          <p:attrName>ppt_x</p:attrName>
                                        </p:attrNameLst>
                                      </p:cBhvr>
                                      <p:tavLst>
                                        <p:tav tm="0">
                                          <p:val>
                                            <p:strVal val="#ppt_x"/>
                                          </p:val>
                                        </p:tav>
                                        <p:tav tm="100000">
                                          <p:val>
                                            <p:strVal val="#ppt_x"/>
                                          </p:val>
                                        </p:tav>
                                      </p:tavLst>
                                    </p:anim>
                                    <p:anim calcmode="lin" valueType="num">
                                      <p:cBhvr additive="base">
                                        <p:cTn id="74" dur="30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91"/>
                                        </p:tgtEl>
                                        <p:attrNameLst>
                                          <p:attrName>style.visibility</p:attrName>
                                        </p:attrNameLst>
                                      </p:cBhvr>
                                      <p:to>
                                        <p:strVal val="visible"/>
                                      </p:to>
                                    </p:set>
                                    <p:anim calcmode="lin" valueType="num">
                                      <p:cBhvr additive="base">
                                        <p:cTn id="79" dur="3000" fill="hold"/>
                                        <p:tgtEl>
                                          <p:spTgt spid="2091"/>
                                        </p:tgtEl>
                                        <p:attrNameLst>
                                          <p:attrName>ppt_x</p:attrName>
                                        </p:attrNameLst>
                                      </p:cBhvr>
                                      <p:tavLst>
                                        <p:tav tm="0">
                                          <p:val>
                                            <p:strVal val="#ppt_x"/>
                                          </p:val>
                                        </p:tav>
                                        <p:tav tm="100000">
                                          <p:val>
                                            <p:strVal val="#ppt_x"/>
                                          </p:val>
                                        </p:tav>
                                      </p:tavLst>
                                    </p:anim>
                                    <p:anim calcmode="lin" valueType="num">
                                      <p:cBhvr additive="base">
                                        <p:cTn id="80" dur="3000" fill="hold"/>
                                        <p:tgtEl>
                                          <p:spTgt spid="209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86"/>
                                        </p:tgtEl>
                                        <p:attrNameLst>
                                          <p:attrName>style.visibility</p:attrName>
                                        </p:attrNameLst>
                                      </p:cBhvr>
                                      <p:to>
                                        <p:strVal val="visible"/>
                                      </p:to>
                                    </p:set>
                                    <p:anim calcmode="lin" valueType="num">
                                      <p:cBhvr additive="base">
                                        <p:cTn id="85" dur="3000" fill="hold"/>
                                        <p:tgtEl>
                                          <p:spTgt spid="2086"/>
                                        </p:tgtEl>
                                        <p:attrNameLst>
                                          <p:attrName>ppt_x</p:attrName>
                                        </p:attrNameLst>
                                      </p:cBhvr>
                                      <p:tavLst>
                                        <p:tav tm="0">
                                          <p:val>
                                            <p:strVal val="#ppt_x"/>
                                          </p:val>
                                        </p:tav>
                                        <p:tav tm="100000">
                                          <p:val>
                                            <p:strVal val="#ppt_x"/>
                                          </p:val>
                                        </p:tav>
                                      </p:tavLst>
                                    </p:anim>
                                    <p:anim calcmode="lin" valueType="num">
                                      <p:cBhvr additive="base">
                                        <p:cTn id="86" dur="3000" fill="hold"/>
                                        <p:tgtEl>
                                          <p:spTgt spid="20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7" fill="hold" display="0">
                  <p:stCondLst>
                    <p:cond delay="indefinite"/>
                  </p:stCondLst>
                  <p:endCondLst>
                    <p:cond evt="onPrev" delay="0">
                      <p:tgtEl>
                        <p:sldTgt/>
                      </p:tgtEl>
                    </p:cond>
                    <p:cond evt="onStopAudio" delay="0">
                      <p:tgtEl>
                        <p:sldTgt/>
                      </p:tgtEl>
                    </p:cond>
                  </p:endCondLst>
                </p:cTn>
                <p:tgtEl>
                  <p:spTgt spid="2106"/>
                </p:tgtEl>
              </p:cMediaNode>
            </p:audio>
          </p:childTnLst>
        </p:cTn>
      </p:par>
    </p:tnLst>
    <p:bldLst>
      <p:bldP spid="2093" grpId="0" animBg="1"/>
      <p:bldP spid="2079" grpId="0" animBg="1"/>
      <p:bldP spid="2050" grpId="0"/>
      <p:bldP spid="2052" grpId="0" build="p" animBg="1"/>
      <p:bldP spid="2054" grpId="0" animBg="1"/>
      <p:bldP spid="2055" grpId="0" animBg="1"/>
      <p:bldP spid="2060" grpId="0" animBg="1"/>
      <p:bldP spid="2061" grpId="0" animBg="1"/>
      <p:bldP spid="2086" grpId="0"/>
      <p:bldP spid="2091" grpId="0" animBg="1"/>
      <p:bldP spid="2094" grpId="0" animBg="1"/>
      <p:bldP spid="2095" grpId="0" animBg="1"/>
      <p:bldP spid="2098" grpId="0"/>
      <p:bldP spid="2102" grpId="0" animBg="1"/>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7|5.2|2.7|1.3|1.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6|3.6|5.4|5.1|2.3|2.9|2.3|2.1|2.1|4.1|3.2|1.6|4.9|1.5|4.4|1.|1.6|0.9|2.4|2.1|5.8"/>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5|2.9|2.4|1.8|3.6|2.3|2.|4.7|5.6|2.5|2.9|1.2|2.3|2.5|110.|1.5|1.1|2.8|61.3"/>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4.7|3.|3.7|2.|1.6|2.3|1.4|4.9|30.3|21.5|44.3|28.5|10.2|23.7"/>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7.9|3.2|1.2|1.6|4.6|3.5|1.6|0.8|14.2|4.|2.5|1.9|13.|2.2|2.2|9.5|2.8|2.1|5.3|3.1|6.4|1.9|1.9|1.6|2.|9.1|3.|1.9|1.2|1.9"/>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9.1|1.2|7.4|2.|63.6|2.5|58.3|13.1"/>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9|2.6|2.|1.7|26.5|1.|37.6|2.6"/>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9|2.6|2.|1.7|26.5|1.|37.6|2.6"/>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4|7.3|14.8|3.4|3.8"/>
</p:tagLst>
</file>

<file path=ppt/theme/theme1.xml><?xml version="1.0" encoding="utf-8"?>
<a:theme xmlns:a="http://schemas.openxmlformats.org/drawingml/2006/main" name="Blank Presentation.pot">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5601</TotalTime>
  <Words>1471</Words>
  <Application>Microsoft Macintosh PowerPoint</Application>
  <PresentationFormat>On-screen Show (4:3)</PresentationFormat>
  <Paragraphs>241</Paragraphs>
  <Slides>9</Slides>
  <Notes>0</Notes>
  <HiddenSlides>0</HiddenSlides>
  <MMClips>11</MMClips>
  <ScaleCrop>false</ScaleCrop>
  <HeadingPairs>
    <vt:vector size="6" baseType="variant">
      <vt:variant>
        <vt:lpstr>Fonts Used</vt:lpstr>
      </vt:variant>
      <vt:variant>
        <vt:i4>1</vt:i4>
      </vt:variant>
      <vt:variant>
        <vt:lpstr>Design Template</vt:lpstr>
      </vt:variant>
      <vt:variant>
        <vt:i4>1</vt:i4>
      </vt:variant>
      <vt:variant>
        <vt:lpstr>Slide Titles</vt:lpstr>
      </vt:variant>
      <vt:variant>
        <vt:i4>9</vt:i4>
      </vt:variant>
    </vt:vector>
  </HeadingPairs>
  <TitlesOfParts>
    <vt:vector size="11" baseType="lpstr">
      <vt:lpstr>Times New Roman</vt:lpstr>
      <vt:lpstr>Blank Presentation.pot</vt:lpstr>
      <vt:lpstr>Cash Flows in a Holistic Urban Poor Church Plant</vt:lpstr>
      <vt:lpstr>1.  Progressions in a Holistic Urban Poor Church Plant</vt:lpstr>
      <vt:lpstr>2.  Entrance, Proclamation, Discipleship                    </vt:lpstr>
      <vt:lpstr>3.  Land for Stable Worship  Without it Slum Churches Disappear                     </vt:lpstr>
      <vt:lpstr>4. From Church to Community Transformation  </vt:lpstr>
      <vt:lpstr>5. Example from Nairobi, Kenya  Cash Flows in an Urban Poor Church Plant</vt:lpstr>
      <vt:lpstr>6. Example from Mumbai, India  Cash Flows in an Urban Poor Church Plant</vt:lpstr>
      <vt:lpstr>7. Example from Manila  Cash Flows in an Urban Poor Church Plant  (US$=P54)</vt:lpstr>
      <vt:lpstr>8. Time Frames and Cash Flows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Cash Flows &amp; Land</dc:title>
  <dc:creator>Viv Grigg</dc:creator>
  <cp:keywords/>
  <cp:lastModifiedBy>Viv Grigg</cp:lastModifiedBy>
  <cp:revision>24</cp:revision>
  <dcterms:created xsi:type="dcterms:W3CDTF">2011-11-05T05:22:09Z</dcterms:created>
  <dcterms:modified xsi:type="dcterms:W3CDTF">2011-11-05T05:28:39Z</dcterms:modified>
</cp:coreProperties>
</file>